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sldIdLst>
    <p:sldId id="256" r:id="rId2"/>
    <p:sldId id="257" r:id="rId3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43"/>
    <p:restoredTop sz="94658"/>
  </p:normalViewPr>
  <p:slideViewPr>
    <p:cSldViewPr snapToGrid="0">
      <p:cViewPr>
        <p:scale>
          <a:sx n="200" d="100"/>
          <a:sy n="200" d="100"/>
        </p:scale>
        <p:origin x="14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3EDB8-8790-B145-BE59-E20343B33064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3E5C6-2B8A-5F45-8E31-282F900C1DD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145944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3EDB8-8790-B145-BE59-E20343B33064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3E5C6-2B8A-5F45-8E31-282F900C1DD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671264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3EDB8-8790-B145-BE59-E20343B33064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3E5C6-2B8A-5F45-8E31-282F900C1DD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9806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3EDB8-8790-B145-BE59-E20343B33064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3E5C6-2B8A-5F45-8E31-282F900C1DD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33493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>
                    <a:tint val="82000"/>
                  </a:schemeClr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82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82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3EDB8-8790-B145-BE59-E20343B33064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3E5C6-2B8A-5F45-8E31-282F900C1DD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10075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3EDB8-8790-B145-BE59-E20343B33064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3E5C6-2B8A-5F45-8E31-282F900C1DD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29716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3EDB8-8790-B145-BE59-E20343B33064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3E5C6-2B8A-5F45-8E31-282F900C1DD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1148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3EDB8-8790-B145-BE59-E20343B33064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3E5C6-2B8A-5F45-8E31-282F900C1DD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322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3EDB8-8790-B145-BE59-E20343B33064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3E5C6-2B8A-5F45-8E31-282F900C1DD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51450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3EDB8-8790-B145-BE59-E20343B33064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3E5C6-2B8A-5F45-8E31-282F900C1DD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75239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3EDB8-8790-B145-BE59-E20343B33064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3E5C6-2B8A-5F45-8E31-282F900C1DD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1624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233EDB8-8790-B145-BE59-E20343B33064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DA3E5C6-2B8A-5F45-8E31-282F900C1DD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845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kumimoji="1"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kumimoji="1"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AutoShape 2" descr="生成された画像：Geometric polygonal outline design">
            <a:extLst>
              <a:ext uri="{FF2B5EF4-FFF2-40B4-BE49-F238E27FC236}">
                <a16:creationId xmlns:a16="http://schemas.microsoft.com/office/drawing/2014/main" id="{8D0C76B9-9E34-A1AB-B2C3-515CF0CEFF2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27438" y="4186252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pic>
        <p:nvPicPr>
          <p:cNvPr id="31" name="図 30">
            <a:extLst>
              <a:ext uri="{FF2B5EF4-FFF2-40B4-BE49-F238E27FC236}">
                <a16:creationId xmlns:a16="http://schemas.microsoft.com/office/drawing/2014/main" id="{C0B2ED9F-9024-A419-A7A6-C43AFBAA64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669" y="5841371"/>
            <a:ext cx="2013008" cy="2061795"/>
          </a:xfrm>
          <a:prstGeom prst="rect">
            <a:avLst/>
          </a:prstGeom>
          <a:ln>
            <a:noFill/>
            <a:prstDash val="dash"/>
          </a:ln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88D81A40-FE88-38F3-208F-E63313CE53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4694" y="1100243"/>
            <a:ext cx="1966597" cy="2014260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1D805FF5-2601-BA62-13B3-027209A2A7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2103" y="1100245"/>
            <a:ext cx="1966596" cy="2014258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13C17D0E-640D-20A9-1B93-1109218987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32238" y="2265579"/>
            <a:ext cx="674177" cy="662349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1466A10B-92DE-2D09-DDC5-0821A27DC7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94680" y="2265580"/>
            <a:ext cx="674177" cy="662349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17BB1FBD-EC90-D97F-3648-037644D810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1230" y="3299558"/>
            <a:ext cx="2013008" cy="2061796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100638C6-DC2F-978E-BE80-47A75C365F7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38282" y="3307753"/>
            <a:ext cx="2013009" cy="2061797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55DF646C-5E6D-E95B-1759-7F6B77697A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4753" y="4508369"/>
            <a:ext cx="674337" cy="662506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4C7FB912-C381-81DB-D807-67E0ECB728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32237" y="4508369"/>
            <a:ext cx="674177" cy="662349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15B89592-B44B-7FF6-7E9A-7F9B47905A0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82458" y="3307753"/>
            <a:ext cx="1926690" cy="1973385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E8187C9A-0D73-99C1-0AF1-0290032E50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16201" y="4420623"/>
            <a:ext cx="674177" cy="662349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1A2BD885-C7BF-1D9C-4940-3BA19CF808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19350" y="3632096"/>
            <a:ext cx="674177" cy="662349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5C007648-2439-4CE7-8E43-02DD02713E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6405" y="3632095"/>
            <a:ext cx="674177" cy="662349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BDCE5ACD-367E-1C33-E400-897B32B59E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59379" y="3589759"/>
            <a:ext cx="674177" cy="662349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A0DF6C6D-6C28-29C7-8E99-1B417DBFB32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7382" y="1100243"/>
            <a:ext cx="1966595" cy="2014258"/>
          </a:xfrm>
          <a:prstGeom prst="rect">
            <a:avLst/>
          </a:prstGeom>
        </p:spPr>
      </p:pic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E936AA5E-3876-78D6-952D-285AE9494749}"/>
              </a:ext>
            </a:extLst>
          </p:cNvPr>
          <p:cNvCxnSpPr/>
          <p:nvPr/>
        </p:nvCxnSpPr>
        <p:spPr>
          <a:xfrm>
            <a:off x="1890532" y="7380789"/>
            <a:ext cx="293225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3" name="図 62">
            <a:extLst>
              <a:ext uri="{FF2B5EF4-FFF2-40B4-BE49-F238E27FC236}">
                <a16:creationId xmlns:a16="http://schemas.microsoft.com/office/drawing/2014/main" id="{ECC9C28F-CF41-3783-FEE0-B98CB4C4DE2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38282" y="5841371"/>
            <a:ext cx="2013007" cy="2061795"/>
          </a:xfrm>
          <a:prstGeom prst="rect">
            <a:avLst/>
          </a:prstGeom>
        </p:spPr>
      </p:pic>
      <p:pic>
        <p:nvPicPr>
          <p:cNvPr id="64" name="図 63">
            <a:extLst>
              <a:ext uri="{FF2B5EF4-FFF2-40B4-BE49-F238E27FC236}">
                <a16:creationId xmlns:a16="http://schemas.microsoft.com/office/drawing/2014/main" id="{070323BA-F9DF-F03B-0253-B2EA22644B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32237" y="7049614"/>
            <a:ext cx="674177" cy="662349"/>
          </a:xfrm>
          <a:prstGeom prst="rect">
            <a:avLst/>
          </a:prstGeom>
        </p:spPr>
      </p:pic>
      <p:pic>
        <p:nvPicPr>
          <p:cNvPr id="65" name="図 64">
            <a:extLst>
              <a:ext uri="{FF2B5EF4-FFF2-40B4-BE49-F238E27FC236}">
                <a16:creationId xmlns:a16="http://schemas.microsoft.com/office/drawing/2014/main" id="{4938D46D-587E-CE0D-D260-D35BF2ECF8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19349" y="6140554"/>
            <a:ext cx="674177" cy="662349"/>
          </a:xfrm>
          <a:prstGeom prst="rect">
            <a:avLst/>
          </a:prstGeom>
        </p:spPr>
      </p:pic>
      <p:pic>
        <p:nvPicPr>
          <p:cNvPr id="67" name="図 66">
            <a:extLst>
              <a:ext uri="{FF2B5EF4-FFF2-40B4-BE49-F238E27FC236}">
                <a16:creationId xmlns:a16="http://schemas.microsoft.com/office/drawing/2014/main" id="{6B9322DF-A49E-1093-6F05-B8520BB4B59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311382" y="5865139"/>
            <a:ext cx="1966596" cy="2014258"/>
          </a:xfrm>
          <a:prstGeom prst="rect">
            <a:avLst/>
          </a:prstGeom>
        </p:spPr>
      </p:pic>
      <p:pic>
        <p:nvPicPr>
          <p:cNvPr id="68" name="図 67">
            <a:extLst>
              <a:ext uri="{FF2B5EF4-FFF2-40B4-BE49-F238E27FC236}">
                <a16:creationId xmlns:a16="http://schemas.microsoft.com/office/drawing/2014/main" id="{33E4549F-18AE-2884-CF8C-1F5593CFF9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41600" y="7049614"/>
            <a:ext cx="674177" cy="662349"/>
          </a:xfrm>
          <a:prstGeom prst="rect">
            <a:avLst/>
          </a:prstGeom>
        </p:spPr>
      </p:pic>
      <p:pic>
        <p:nvPicPr>
          <p:cNvPr id="69" name="図 68">
            <a:extLst>
              <a:ext uri="{FF2B5EF4-FFF2-40B4-BE49-F238E27FC236}">
                <a16:creationId xmlns:a16="http://schemas.microsoft.com/office/drawing/2014/main" id="{BFCB2E33-E017-FFEB-C77C-84D8670834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59378" y="6209919"/>
            <a:ext cx="674177" cy="662349"/>
          </a:xfrm>
          <a:prstGeom prst="rect">
            <a:avLst/>
          </a:prstGeom>
        </p:spPr>
      </p:pic>
      <p:pic>
        <p:nvPicPr>
          <p:cNvPr id="71" name="図 70">
            <a:extLst>
              <a:ext uri="{FF2B5EF4-FFF2-40B4-BE49-F238E27FC236}">
                <a16:creationId xmlns:a16="http://schemas.microsoft.com/office/drawing/2014/main" id="{329ADD53-8C5B-D923-F436-89EBEB412BB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15296" y="8235703"/>
            <a:ext cx="2013008" cy="2061795"/>
          </a:xfrm>
          <a:prstGeom prst="rect">
            <a:avLst/>
          </a:prstGeom>
        </p:spPr>
      </p:pic>
      <p:pic>
        <p:nvPicPr>
          <p:cNvPr id="73" name="図 72">
            <a:extLst>
              <a:ext uri="{FF2B5EF4-FFF2-40B4-BE49-F238E27FC236}">
                <a16:creationId xmlns:a16="http://schemas.microsoft.com/office/drawing/2014/main" id="{42884A30-AE17-CD55-3801-2B0B0FC2165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813719" y="8227504"/>
            <a:ext cx="2013009" cy="2061797"/>
          </a:xfrm>
          <a:prstGeom prst="rect">
            <a:avLst/>
          </a:prstGeom>
        </p:spPr>
      </p:pic>
      <p:pic>
        <p:nvPicPr>
          <p:cNvPr id="75" name="図 74">
            <a:extLst>
              <a:ext uri="{FF2B5EF4-FFF2-40B4-BE49-F238E27FC236}">
                <a16:creationId xmlns:a16="http://schemas.microsoft.com/office/drawing/2014/main" id="{4D7BE95D-951C-AA3E-B641-E622E895958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197044" y="8224177"/>
            <a:ext cx="2013009" cy="2061796"/>
          </a:xfrm>
          <a:prstGeom prst="rect">
            <a:avLst/>
          </a:prstGeom>
        </p:spPr>
      </p:pic>
      <p:pic>
        <p:nvPicPr>
          <p:cNvPr id="76" name="図 75">
            <a:extLst>
              <a:ext uri="{FF2B5EF4-FFF2-40B4-BE49-F238E27FC236}">
                <a16:creationId xmlns:a16="http://schemas.microsoft.com/office/drawing/2014/main" id="{1F362B40-BC53-0BD5-677F-0B887C0D0B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62929" y="9437214"/>
            <a:ext cx="674177" cy="662349"/>
          </a:xfrm>
          <a:prstGeom prst="rect">
            <a:avLst/>
          </a:prstGeom>
        </p:spPr>
      </p:pic>
      <p:pic>
        <p:nvPicPr>
          <p:cNvPr id="77" name="図 76">
            <a:extLst>
              <a:ext uri="{FF2B5EF4-FFF2-40B4-BE49-F238E27FC236}">
                <a16:creationId xmlns:a16="http://schemas.microsoft.com/office/drawing/2014/main" id="{24D0C0A2-C7B0-82FF-162A-A2BED3CB5A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84867" y="8488947"/>
            <a:ext cx="674177" cy="662349"/>
          </a:xfrm>
          <a:prstGeom prst="rect">
            <a:avLst/>
          </a:prstGeom>
        </p:spPr>
      </p:pic>
      <p:pic>
        <p:nvPicPr>
          <p:cNvPr id="78" name="図 77">
            <a:extLst>
              <a:ext uri="{FF2B5EF4-FFF2-40B4-BE49-F238E27FC236}">
                <a16:creationId xmlns:a16="http://schemas.microsoft.com/office/drawing/2014/main" id="{3B357487-13D0-21BE-577F-2DBA21900F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9370" y="8488946"/>
            <a:ext cx="674177" cy="662349"/>
          </a:xfrm>
          <a:prstGeom prst="rect">
            <a:avLst/>
          </a:prstGeom>
        </p:spPr>
      </p:pic>
      <p:pic>
        <p:nvPicPr>
          <p:cNvPr id="79" name="図 78">
            <a:extLst>
              <a:ext uri="{FF2B5EF4-FFF2-40B4-BE49-F238E27FC236}">
                <a16:creationId xmlns:a16="http://schemas.microsoft.com/office/drawing/2014/main" id="{01911A5B-7882-F3AE-31C7-091C7B45B5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32236" y="9437214"/>
            <a:ext cx="674177" cy="662349"/>
          </a:xfrm>
          <a:prstGeom prst="rect">
            <a:avLst/>
          </a:prstGeom>
        </p:spPr>
      </p:pic>
      <p:pic>
        <p:nvPicPr>
          <p:cNvPr id="80" name="図 79">
            <a:extLst>
              <a:ext uri="{FF2B5EF4-FFF2-40B4-BE49-F238E27FC236}">
                <a16:creationId xmlns:a16="http://schemas.microsoft.com/office/drawing/2014/main" id="{BB657EBB-DED7-C477-1359-AF9DA2E40A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6405" y="8488945"/>
            <a:ext cx="674177" cy="662349"/>
          </a:xfrm>
          <a:prstGeom prst="rect">
            <a:avLst/>
          </a:prstGeom>
        </p:spPr>
      </p:pic>
      <p:pic>
        <p:nvPicPr>
          <p:cNvPr id="81" name="図 80">
            <a:extLst>
              <a:ext uri="{FF2B5EF4-FFF2-40B4-BE49-F238E27FC236}">
                <a16:creationId xmlns:a16="http://schemas.microsoft.com/office/drawing/2014/main" id="{BD5C6FFB-6217-D8F3-BB2E-D88B0D7A41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17296" y="9428918"/>
            <a:ext cx="674177" cy="662349"/>
          </a:xfrm>
          <a:prstGeom prst="rect">
            <a:avLst/>
          </a:prstGeom>
        </p:spPr>
      </p:pic>
      <p:sp>
        <p:nvSpPr>
          <p:cNvPr id="82" name="テキスト ボックス 81">
            <a:extLst>
              <a:ext uri="{FF2B5EF4-FFF2-40B4-BE49-F238E27FC236}">
                <a16:creationId xmlns:a16="http://schemas.microsoft.com/office/drawing/2014/main" id="{AF8C4524-1E00-F0B6-9B86-A5EEE523C88A}"/>
              </a:ext>
            </a:extLst>
          </p:cNvPr>
          <p:cNvSpPr txBox="1"/>
          <p:nvPr/>
        </p:nvSpPr>
        <p:spPr>
          <a:xfrm>
            <a:off x="432619" y="363794"/>
            <a:ext cx="6506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/>
              <a:t>第三角法による正投影図で描こう</a:t>
            </a:r>
            <a:endParaRPr kumimoji="1" lang="en-US" altLang="ja-JP" dirty="0"/>
          </a:p>
        </p:txBody>
      </p:sp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FF642C42-01BF-447C-F742-0ED641D32E68}"/>
              </a:ext>
            </a:extLst>
          </p:cNvPr>
          <p:cNvSpPr txBox="1"/>
          <p:nvPr/>
        </p:nvSpPr>
        <p:spPr>
          <a:xfrm>
            <a:off x="515296" y="733126"/>
            <a:ext cx="1082348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1400"/>
              <a:t>ステップ１</a:t>
            </a:r>
            <a:endParaRPr kumimoji="1" lang="ja-JP" altLang="en-US"/>
          </a:p>
        </p:txBody>
      </p:sp>
      <p:sp>
        <p:nvSpPr>
          <p:cNvPr id="84" name="テキスト ボックス 83">
            <a:extLst>
              <a:ext uri="{FF2B5EF4-FFF2-40B4-BE49-F238E27FC236}">
                <a16:creationId xmlns:a16="http://schemas.microsoft.com/office/drawing/2014/main" id="{27E97B3D-E640-1E17-6FD1-DC2993473425}"/>
              </a:ext>
            </a:extLst>
          </p:cNvPr>
          <p:cNvSpPr txBox="1"/>
          <p:nvPr/>
        </p:nvSpPr>
        <p:spPr>
          <a:xfrm>
            <a:off x="519182" y="5462814"/>
            <a:ext cx="1082348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1400"/>
              <a:t>ステップ２</a:t>
            </a:r>
            <a:endParaRPr kumimoji="1" lang="ja-JP" altLang="en-US"/>
          </a:p>
        </p:txBody>
      </p:sp>
      <p:sp>
        <p:nvSpPr>
          <p:cNvPr id="85" name="テキスト ボックス 84">
            <a:extLst>
              <a:ext uri="{FF2B5EF4-FFF2-40B4-BE49-F238E27FC236}">
                <a16:creationId xmlns:a16="http://schemas.microsoft.com/office/drawing/2014/main" id="{96738364-532E-E8BC-189A-461D9E16C427}"/>
              </a:ext>
            </a:extLst>
          </p:cNvPr>
          <p:cNvSpPr txBox="1"/>
          <p:nvPr/>
        </p:nvSpPr>
        <p:spPr>
          <a:xfrm>
            <a:off x="1666134" y="827916"/>
            <a:ext cx="537824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00"/>
              <a:t>足りない右側面図や平面図を描きましょう。</a:t>
            </a:r>
          </a:p>
        </p:txBody>
      </p:sp>
      <p:sp>
        <p:nvSpPr>
          <p:cNvPr id="86" name="テキスト ボックス 85">
            <a:extLst>
              <a:ext uri="{FF2B5EF4-FFF2-40B4-BE49-F238E27FC236}">
                <a16:creationId xmlns:a16="http://schemas.microsoft.com/office/drawing/2014/main" id="{831D1BB2-EB6E-858A-0F10-021C459D8AB5}"/>
              </a:ext>
            </a:extLst>
          </p:cNvPr>
          <p:cNvSpPr txBox="1"/>
          <p:nvPr/>
        </p:nvSpPr>
        <p:spPr>
          <a:xfrm>
            <a:off x="1666134" y="5552196"/>
            <a:ext cx="537824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00"/>
              <a:t>ステップ２の立体には必ず「かくれ線」があります。足りない右側面図と平面図を描きましょう。</a:t>
            </a:r>
          </a:p>
        </p:txBody>
      </p:sp>
      <p:sp>
        <p:nvSpPr>
          <p:cNvPr id="87" name="テキスト ボックス 86">
            <a:extLst>
              <a:ext uri="{FF2B5EF4-FFF2-40B4-BE49-F238E27FC236}">
                <a16:creationId xmlns:a16="http://schemas.microsoft.com/office/drawing/2014/main" id="{ECABD704-370C-020A-653F-3CDAFB656821}"/>
              </a:ext>
            </a:extLst>
          </p:cNvPr>
          <p:cNvSpPr txBox="1"/>
          <p:nvPr/>
        </p:nvSpPr>
        <p:spPr>
          <a:xfrm>
            <a:off x="755855" y="1753429"/>
            <a:ext cx="55060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700"/>
              <a:t>平面図</a:t>
            </a:r>
          </a:p>
        </p:txBody>
      </p:sp>
      <p:sp>
        <p:nvSpPr>
          <p:cNvPr id="88" name="テキスト ボックス 87">
            <a:extLst>
              <a:ext uri="{FF2B5EF4-FFF2-40B4-BE49-F238E27FC236}">
                <a16:creationId xmlns:a16="http://schemas.microsoft.com/office/drawing/2014/main" id="{F2BF70F4-75DD-48C9-B5EA-0D36092E5A99}"/>
              </a:ext>
            </a:extLst>
          </p:cNvPr>
          <p:cNvSpPr txBox="1"/>
          <p:nvPr/>
        </p:nvSpPr>
        <p:spPr>
          <a:xfrm>
            <a:off x="710134" y="2913789"/>
            <a:ext cx="64204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700"/>
              <a:t>正面図</a:t>
            </a:r>
          </a:p>
        </p:txBody>
      </p:sp>
      <p:sp>
        <p:nvSpPr>
          <p:cNvPr id="89" name="テキスト ボックス 88">
            <a:extLst>
              <a:ext uri="{FF2B5EF4-FFF2-40B4-BE49-F238E27FC236}">
                <a16:creationId xmlns:a16="http://schemas.microsoft.com/office/drawing/2014/main" id="{2F0A7ED2-E394-F831-9D97-2CF0A3BC29AC}"/>
              </a:ext>
            </a:extLst>
          </p:cNvPr>
          <p:cNvSpPr txBox="1"/>
          <p:nvPr/>
        </p:nvSpPr>
        <p:spPr>
          <a:xfrm>
            <a:off x="1732901" y="2913923"/>
            <a:ext cx="55060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700"/>
              <a:t>右側面図</a:t>
            </a:r>
          </a:p>
        </p:txBody>
      </p:sp>
      <p:sp>
        <p:nvSpPr>
          <p:cNvPr id="90" name="テキスト ボックス 89">
            <a:extLst>
              <a:ext uri="{FF2B5EF4-FFF2-40B4-BE49-F238E27FC236}">
                <a16:creationId xmlns:a16="http://schemas.microsoft.com/office/drawing/2014/main" id="{2A46DD5A-27B7-AB96-BBE2-392EF64A13C3}"/>
              </a:ext>
            </a:extLst>
          </p:cNvPr>
          <p:cNvSpPr txBox="1"/>
          <p:nvPr/>
        </p:nvSpPr>
        <p:spPr>
          <a:xfrm>
            <a:off x="1491768" y="7157341"/>
            <a:ext cx="307777" cy="5546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ja-JP" altLang="en-US" sz="800"/>
              <a:t>かくれ線</a:t>
            </a:r>
          </a:p>
        </p:txBody>
      </p:sp>
      <p:cxnSp>
        <p:nvCxnSpPr>
          <p:cNvPr id="94" name="直線矢印コネクタ 93">
            <a:extLst>
              <a:ext uri="{FF2B5EF4-FFF2-40B4-BE49-F238E27FC236}">
                <a16:creationId xmlns:a16="http://schemas.microsoft.com/office/drawing/2014/main" id="{A43DF6CF-D4E8-B331-D826-3411F103E28F}"/>
              </a:ext>
            </a:extLst>
          </p:cNvPr>
          <p:cNvCxnSpPr>
            <a:cxnSpLocks/>
          </p:cNvCxnSpPr>
          <p:nvPr/>
        </p:nvCxnSpPr>
        <p:spPr>
          <a:xfrm>
            <a:off x="1732901" y="7385050"/>
            <a:ext cx="15763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6" name="テキスト ボックス 95">
            <a:extLst>
              <a:ext uri="{FF2B5EF4-FFF2-40B4-BE49-F238E27FC236}">
                <a16:creationId xmlns:a16="http://schemas.microsoft.com/office/drawing/2014/main" id="{BB67DFC0-184E-855D-E390-011414E23D7A}"/>
              </a:ext>
            </a:extLst>
          </p:cNvPr>
          <p:cNvSpPr txBox="1"/>
          <p:nvPr/>
        </p:nvSpPr>
        <p:spPr>
          <a:xfrm>
            <a:off x="531669" y="1157996"/>
            <a:ext cx="5461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00"/>
              <a:t>問題１</a:t>
            </a:r>
          </a:p>
        </p:txBody>
      </p:sp>
      <p:sp>
        <p:nvSpPr>
          <p:cNvPr id="97" name="テキスト ボックス 96">
            <a:extLst>
              <a:ext uri="{FF2B5EF4-FFF2-40B4-BE49-F238E27FC236}">
                <a16:creationId xmlns:a16="http://schemas.microsoft.com/office/drawing/2014/main" id="{52045C4F-3DF0-E85E-38D9-6D8E21C2C784}"/>
              </a:ext>
            </a:extLst>
          </p:cNvPr>
          <p:cNvSpPr txBox="1"/>
          <p:nvPr/>
        </p:nvSpPr>
        <p:spPr>
          <a:xfrm>
            <a:off x="2884694" y="1157996"/>
            <a:ext cx="5461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00"/>
              <a:t>問題２</a:t>
            </a:r>
          </a:p>
        </p:txBody>
      </p:sp>
      <p:sp>
        <p:nvSpPr>
          <p:cNvPr id="98" name="テキスト ボックス 97">
            <a:extLst>
              <a:ext uri="{FF2B5EF4-FFF2-40B4-BE49-F238E27FC236}">
                <a16:creationId xmlns:a16="http://schemas.microsoft.com/office/drawing/2014/main" id="{7298030A-EAF9-E3FE-15F2-EEA82E24C397}"/>
              </a:ext>
            </a:extLst>
          </p:cNvPr>
          <p:cNvSpPr txBox="1"/>
          <p:nvPr/>
        </p:nvSpPr>
        <p:spPr>
          <a:xfrm>
            <a:off x="5232008" y="1157996"/>
            <a:ext cx="5461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00"/>
              <a:t>問題３</a:t>
            </a:r>
          </a:p>
        </p:txBody>
      </p:sp>
      <p:sp>
        <p:nvSpPr>
          <p:cNvPr id="99" name="テキスト ボックス 98">
            <a:extLst>
              <a:ext uri="{FF2B5EF4-FFF2-40B4-BE49-F238E27FC236}">
                <a16:creationId xmlns:a16="http://schemas.microsoft.com/office/drawing/2014/main" id="{7DAC25B1-3EC1-A5D2-6613-493BBEBE1691}"/>
              </a:ext>
            </a:extLst>
          </p:cNvPr>
          <p:cNvSpPr txBox="1"/>
          <p:nvPr/>
        </p:nvSpPr>
        <p:spPr>
          <a:xfrm>
            <a:off x="531669" y="3338659"/>
            <a:ext cx="5461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00"/>
              <a:t>練習１</a:t>
            </a:r>
          </a:p>
        </p:txBody>
      </p:sp>
      <p:sp>
        <p:nvSpPr>
          <p:cNvPr id="100" name="テキスト ボックス 99">
            <a:extLst>
              <a:ext uri="{FF2B5EF4-FFF2-40B4-BE49-F238E27FC236}">
                <a16:creationId xmlns:a16="http://schemas.microsoft.com/office/drawing/2014/main" id="{FBEA310E-CF98-972E-5D82-EDFD32EFFD33}"/>
              </a:ext>
            </a:extLst>
          </p:cNvPr>
          <p:cNvSpPr txBox="1"/>
          <p:nvPr/>
        </p:nvSpPr>
        <p:spPr>
          <a:xfrm>
            <a:off x="2844863" y="3333177"/>
            <a:ext cx="5461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00"/>
              <a:t>練習２</a:t>
            </a:r>
          </a:p>
        </p:txBody>
      </p:sp>
      <p:sp>
        <p:nvSpPr>
          <p:cNvPr id="101" name="テキスト ボックス 100">
            <a:extLst>
              <a:ext uri="{FF2B5EF4-FFF2-40B4-BE49-F238E27FC236}">
                <a16:creationId xmlns:a16="http://schemas.microsoft.com/office/drawing/2014/main" id="{261E79FC-41F0-E8C9-CC9A-3559CD4597EE}"/>
              </a:ext>
            </a:extLst>
          </p:cNvPr>
          <p:cNvSpPr txBox="1"/>
          <p:nvPr/>
        </p:nvSpPr>
        <p:spPr>
          <a:xfrm>
            <a:off x="5282103" y="3332592"/>
            <a:ext cx="5461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00"/>
              <a:t>練習３</a:t>
            </a:r>
          </a:p>
        </p:txBody>
      </p:sp>
      <p:sp>
        <p:nvSpPr>
          <p:cNvPr id="103" name="テキスト ボックス 102">
            <a:extLst>
              <a:ext uri="{FF2B5EF4-FFF2-40B4-BE49-F238E27FC236}">
                <a16:creationId xmlns:a16="http://schemas.microsoft.com/office/drawing/2014/main" id="{0A4AF37A-E7FF-0F00-12BF-C555F99743BC}"/>
              </a:ext>
            </a:extLst>
          </p:cNvPr>
          <p:cNvSpPr txBox="1"/>
          <p:nvPr/>
        </p:nvSpPr>
        <p:spPr>
          <a:xfrm>
            <a:off x="525528" y="5888925"/>
            <a:ext cx="5461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00"/>
              <a:t>問題１</a:t>
            </a:r>
          </a:p>
        </p:txBody>
      </p:sp>
      <p:sp>
        <p:nvSpPr>
          <p:cNvPr id="104" name="テキスト ボックス 103">
            <a:extLst>
              <a:ext uri="{FF2B5EF4-FFF2-40B4-BE49-F238E27FC236}">
                <a16:creationId xmlns:a16="http://schemas.microsoft.com/office/drawing/2014/main" id="{E9A5A781-6A94-096E-A24D-12081336CB31}"/>
              </a:ext>
            </a:extLst>
          </p:cNvPr>
          <p:cNvSpPr txBox="1"/>
          <p:nvPr/>
        </p:nvSpPr>
        <p:spPr>
          <a:xfrm>
            <a:off x="2884694" y="5893014"/>
            <a:ext cx="5461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00"/>
              <a:t>問題２</a:t>
            </a:r>
          </a:p>
        </p:txBody>
      </p:sp>
      <p:sp>
        <p:nvSpPr>
          <p:cNvPr id="105" name="テキスト ボックス 104">
            <a:extLst>
              <a:ext uri="{FF2B5EF4-FFF2-40B4-BE49-F238E27FC236}">
                <a16:creationId xmlns:a16="http://schemas.microsoft.com/office/drawing/2014/main" id="{8BD68262-A223-A04B-2DC1-D5E798B8A1F4}"/>
              </a:ext>
            </a:extLst>
          </p:cNvPr>
          <p:cNvSpPr txBox="1"/>
          <p:nvPr/>
        </p:nvSpPr>
        <p:spPr>
          <a:xfrm>
            <a:off x="5282103" y="5896851"/>
            <a:ext cx="5461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00"/>
              <a:t>問題３</a:t>
            </a:r>
          </a:p>
        </p:txBody>
      </p:sp>
      <p:sp>
        <p:nvSpPr>
          <p:cNvPr id="106" name="テキスト ボックス 105">
            <a:extLst>
              <a:ext uri="{FF2B5EF4-FFF2-40B4-BE49-F238E27FC236}">
                <a16:creationId xmlns:a16="http://schemas.microsoft.com/office/drawing/2014/main" id="{85F9989A-ABC6-A125-1C74-7AA61FE3D285}"/>
              </a:ext>
            </a:extLst>
          </p:cNvPr>
          <p:cNvSpPr txBox="1"/>
          <p:nvPr/>
        </p:nvSpPr>
        <p:spPr>
          <a:xfrm>
            <a:off x="537382" y="8224177"/>
            <a:ext cx="5461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00"/>
              <a:t>練習１</a:t>
            </a:r>
          </a:p>
        </p:txBody>
      </p:sp>
      <p:sp>
        <p:nvSpPr>
          <p:cNvPr id="107" name="テキスト ボックス 106">
            <a:extLst>
              <a:ext uri="{FF2B5EF4-FFF2-40B4-BE49-F238E27FC236}">
                <a16:creationId xmlns:a16="http://schemas.microsoft.com/office/drawing/2014/main" id="{74BABA84-7C1C-E63E-E5B2-B831A3E7D426}"/>
              </a:ext>
            </a:extLst>
          </p:cNvPr>
          <p:cNvSpPr txBox="1"/>
          <p:nvPr/>
        </p:nvSpPr>
        <p:spPr>
          <a:xfrm>
            <a:off x="2848845" y="8219055"/>
            <a:ext cx="5461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00"/>
              <a:t>練習２</a:t>
            </a:r>
          </a:p>
        </p:txBody>
      </p:sp>
      <p:sp>
        <p:nvSpPr>
          <p:cNvPr id="108" name="テキスト ボックス 107">
            <a:extLst>
              <a:ext uri="{FF2B5EF4-FFF2-40B4-BE49-F238E27FC236}">
                <a16:creationId xmlns:a16="http://schemas.microsoft.com/office/drawing/2014/main" id="{55EB0233-A501-8FF6-A4DA-6F7122ED9A86}"/>
              </a:ext>
            </a:extLst>
          </p:cNvPr>
          <p:cNvSpPr txBox="1"/>
          <p:nvPr/>
        </p:nvSpPr>
        <p:spPr>
          <a:xfrm>
            <a:off x="5232008" y="8219055"/>
            <a:ext cx="5461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00"/>
              <a:t>練習３</a:t>
            </a:r>
          </a:p>
        </p:txBody>
      </p:sp>
    </p:spTree>
    <p:extLst>
      <p:ext uri="{BB962C8B-B14F-4D97-AF65-F5344CB8AC3E}">
        <p14:creationId xmlns:p14="http://schemas.microsoft.com/office/powerpoint/2010/main" val="36104330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85E27D2F-6649-22C5-6E2C-CC24B60127D6}"/>
              </a:ext>
            </a:extLst>
          </p:cNvPr>
          <p:cNvSpPr txBox="1"/>
          <p:nvPr/>
        </p:nvSpPr>
        <p:spPr>
          <a:xfrm>
            <a:off x="639832" y="605064"/>
            <a:ext cx="1082348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1400"/>
              <a:t>ステップ３</a:t>
            </a:r>
            <a:endParaRPr kumimoji="1" lang="ja-JP" alt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E686A81C-D98E-EE71-38C6-90CEAE5331A0}"/>
              </a:ext>
            </a:extLst>
          </p:cNvPr>
          <p:cNvSpPr txBox="1"/>
          <p:nvPr/>
        </p:nvSpPr>
        <p:spPr>
          <a:xfrm>
            <a:off x="1786784" y="694446"/>
            <a:ext cx="53782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00"/>
              <a:t>たてとよこを合わせて、第三角法で正面図、右側面図、平面図を描きましょう。</a:t>
            </a:r>
            <a:endParaRPr kumimoji="1" lang="en-US" altLang="ja-JP" sz="800" dirty="0"/>
          </a:p>
          <a:p>
            <a:r>
              <a:rPr kumimoji="1" lang="en-US" altLang="ja-JP" sz="800" dirty="0"/>
              <a:t>※</a:t>
            </a:r>
            <a:r>
              <a:rPr kumimoji="1" lang="ja-JP" altLang="en-US" sz="800"/>
              <a:t>解答は別の点眼紙に記入します。　</a:t>
            </a:r>
            <a:r>
              <a:rPr kumimoji="1" lang="en-US" altLang="ja-JP" sz="800" b="1" u="sng" dirty="0"/>
              <a:t>※</a:t>
            </a:r>
            <a:r>
              <a:rPr kumimoji="1" lang="ja-JP" altLang="en-US" sz="800" b="1" u="sng"/>
              <a:t>１目盛りを５</a:t>
            </a:r>
            <a:r>
              <a:rPr kumimoji="1" lang="en-US" altLang="ja-JP" sz="800" b="1" u="sng" dirty="0"/>
              <a:t>mm</a:t>
            </a:r>
            <a:r>
              <a:rPr kumimoji="1" lang="ja-JP" altLang="en-US" sz="800" b="1" u="sng"/>
              <a:t>として記入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8E24AFE4-C04E-AA87-C893-B9DF646DC4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4800" y="1102730"/>
            <a:ext cx="4167930" cy="2586630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5A5D0BB-39FC-D15D-19D8-2B0BA464ACEB}"/>
              </a:ext>
            </a:extLst>
          </p:cNvPr>
          <p:cNvSpPr txBox="1"/>
          <p:nvPr/>
        </p:nvSpPr>
        <p:spPr>
          <a:xfrm>
            <a:off x="639832" y="3881664"/>
            <a:ext cx="1082348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1400"/>
              <a:t>ステップ４</a:t>
            </a:r>
            <a:endParaRPr kumimoji="1" lang="ja-JP" altLang="en-US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CE31A24-3234-46B3-7ABA-1441173B9D6E}"/>
              </a:ext>
            </a:extLst>
          </p:cNvPr>
          <p:cNvSpPr txBox="1"/>
          <p:nvPr/>
        </p:nvSpPr>
        <p:spPr>
          <a:xfrm>
            <a:off x="1786784" y="3971046"/>
            <a:ext cx="53782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00"/>
              <a:t>たてとよこを必ず合わせて、正面図、右側面図、平面図を描きましょう。</a:t>
            </a:r>
            <a:endParaRPr kumimoji="1" lang="en-US" altLang="ja-JP" sz="800" dirty="0"/>
          </a:p>
          <a:p>
            <a:r>
              <a:rPr kumimoji="1" lang="en-US" altLang="ja-JP" sz="800" dirty="0"/>
              <a:t>※</a:t>
            </a:r>
            <a:r>
              <a:rPr kumimoji="1" lang="ja-JP" altLang="en-US" sz="800"/>
              <a:t>解答は別の点眼紙に記入します。　</a:t>
            </a:r>
            <a:r>
              <a:rPr kumimoji="1" lang="en-US" altLang="ja-JP" sz="800" b="1" u="sng" dirty="0"/>
              <a:t>※</a:t>
            </a:r>
            <a:r>
              <a:rPr kumimoji="1" lang="ja-JP" altLang="en-US" sz="800" b="1" u="sng"/>
              <a:t>大きさは手書きの寸法を参考に</a:t>
            </a:r>
            <a:r>
              <a:rPr kumimoji="1" lang="en-US" altLang="ja-JP" sz="800" b="1" u="sng" dirty="0"/>
              <a:t>mm</a:t>
            </a:r>
            <a:r>
              <a:rPr kumimoji="1" lang="ja-JP" altLang="en-US" sz="800" b="1" u="sng"/>
              <a:t>で記入</a:t>
            </a:r>
          </a:p>
        </p:txBody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DD771A18-2AC8-6651-8651-983084A3CE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809" y="4471128"/>
            <a:ext cx="1359641" cy="1276398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93BDDB3E-4A89-2A8C-FBFA-50DA21AF1A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7842" y="4426186"/>
            <a:ext cx="1457996" cy="1265359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B5B4A15A-9877-23E1-A69F-7C9A3E463E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43183" y="4561190"/>
            <a:ext cx="1208345" cy="1096273"/>
          </a:xfrm>
          <a:prstGeom prst="rect">
            <a:avLst/>
          </a:prstGeom>
        </p:spPr>
      </p:pic>
      <p:pic>
        <p:nvPicPr>
          <p:cNvPr id="23" name="図 22">
            <a:extLst>
              <a:ext uri="{FF2B5EF4-FFF2-40B4-BE49-F238E27FC236}">
                <a16:creationId xmlns:a16="http://schemas.microsoft.com/office/drawing/2014/main" id="{D9EC42D8-5944-3B46-AF52-120B69D1403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37917" y="4471128"/>
            <a:ext cx="1543049" cy="1298248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FA08C216-9853-950A-0D17-F55A532E6B2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01429" y="5972554"/>
            <a:ext cx="1447800" cy="1308298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BF0B2609-6118-3719-866D-FCB5D08C4D1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32201" y="6033811"/>
            <a:ext cx="1409699" cy="1247041"/>
          </a:xfrm>
          <a:prstGeom prst="rect">
            <a:avLst/>
          </a:prstGeom>
        </p:spPr>
      </p:pic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C15B518B-9751-F093-7D44-DA5D35D17FC1}"/>
              </a:ext>
            </a:extLst>
          </p:cNvPr>
          <p:cNvSpPr txBox="1"/>
          <p:nvPr/>
        </p:nvSpPr>
        <p:spPr>
          <a:xfrm>
            <a:off x="742713" y="4318464"/>
            <a:ext cx="5461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00"/>
              <a:t>練習１</a:t>
            </a: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F0A64BE9-5E94-571E-8493-6557F76DCFC6}"/>
              </a:ext>
            </a:extLst>
          </p:cNvPr>
          <p:cNvSpPr txBox="1"/>
          <p:nvPr/>
        </p:nvSpPr>
        <p:spPr>
          <a:xfrm>
            <a:off x="2409748" y="4318464"/>
            <a:ext cx="5461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00"/>
              <a:t>練習２</a:t>
            </a: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48107611-ABAF-C080-F492-10444564FAE1}"/>
              </a:ext>
            </a:extLst>
          </p:cNvPr>
          <p:cNvSpPr txBox="1"/>
          <p:nvPr/>
        </p:nvSpPr>
        <p:spPr>
          <a:xfrm>
            <a:off x="3948619" y="4318464"/>
            <a:ext cx="5461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00"/>
              <a:t>練習３</a:t>
            </a: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3EC46684-3E5B-92EC-C829-FEF2B8FD3912}"/>
              </a:ext>
            </a:extLst>
          </p:cNvPr>
          <p:cNvSpPr txBox="1"/>
          <p:nvPr/>
        </p:nvSpPr>
        <p:spPr>
          <a:xfrm>
            <a:off x="5337917" y="4318464"/>
            <a:ext cx="5461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00"/>
              <a:t>練習４</a:t>
            </a: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333BCF93-33BA-8B59-4F38-E740B2A0CA2E}"/>
              </a:ext>
            </a:extLst>
          </p:cNvPr>
          <p:cNvSpPr txBox="1"/>
          <p:nvPr/>
        </p:nvSpPr>
        <p:spPr>
          <a:xfrm>
            <a:off x="1701429" y="5909054"/>
            <a:ext cx="5461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00"/>
              <a:t>練習５</a:t>
            </a: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D4E23C3D-D7EE-F494-DFC5-0DB7C0A4287F}"/>
              </a:ext>
            </a:extLst>
          </p:cNvPr>
          <p:cNvSpPr txBox="1"/>
          <p:nvPr/>
        </p:nvSpPr>
        <p:spPr>
          <a:xfrm>
            <a:off x="3506787" y="5909054"/>
            <a:ext cx="5461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00"/>
              <a:t>練習６</a:t>
            </a: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C2CD6901-BCF4-4489-E074-B5174F2A06E3}"/>
              </a:ext>
            </a:extLst>
          </p:cNvPr>
          <p:cNvSpPr txBox="1"/>
          <p:nvPr/>
        </p:nvSpPr>
        <p:spPr>
          <a:xfrm>
            <a:off x="639832" y="7567818"/>
            <a:ext cx="1082348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1400"/>
              <a:t>ステップ５</a:t>
            </a:r>
            <a:endParaRPr kumimoji="1" lang="ja-JP" altLang="en-US"/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97DDF19C-8EF9-07AC-9D5A-1A154251A691}"/>
              </a:ext>
            </a:extLst>
          </p:cNvPr>
          <p:cNvSpPr txBox="1"/>
          <p:nvPr/>
        </p:nvSpPr>
        <p:spPr>
          <a:xfrm>
            <a:off x="1786784" y="7657200"/>
            <a:ext cx="53782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00"/>
              <a:t>身の回りにあるものを、第三角法による正投影図で描こう</a:t>
            </a:r>
            <a:endParaRPr kumimoji="1" lang="en-US" altLang="ja-JP" sz="800" dirty="0"/>
          </a:p>
          <a:p>
            <a:r>
              <a:rPr kumimoji="1" lang="en-US" altLang="ja-JP" sz="800" dirty="0"/>
              <a:t>※</a:t>
            </a:r>
            <a:r>
              <a:rPr kumimoji="1" lang="ja-JP" altLang="en-US" sz="800"/>
              <a:t>解答は別の点眼紙に記入します。</a:t>
            </a:r>
            <a:endParaRPr kumimoji="1" lang="en-US" altLang="ja-JP" sz="800" dirty="0"/>
          </a:p>
          <a:p>
            <a:r>
              <a:rPr kumimoji="1" lang="en-US" altLang="ja-JP" sz="800" b="1" u="sng" dirty="0"/>
              <a:t>※</a:t>
            </a:r>
            <a:r>
              <a:rPr kumimoji="1" lang="ja-JP" altLang="en-US" sz="800" b="1" u="sng"/>
              <a:t>適当な大きさに縮尺すること</a:t>
            </a:r>
            <a:endParaRPr kumimoji="1" lang="en-US" altLang="ja-JP" sz="800" b="1" u="sng" dirty="0"/>
          </a:p>
          <a:p>
            <a:r>
              <a:rPr kumimoji="1" lang="en-US" altLang="ja-JP" sz="800" b="1" u="sng" dirty="0"/>
              <a:t>※</a:t>
            </a:r>
            <a:r>
              <a:rPr kumimoji="1" lang="ja-JP" altLang="en-US" sz="800" b="1" u="sng"/>
              <a:t>頭に思い浮かべながら描いてみよう。（車、自転車、メガネ、ぬいぐるみ・・・などなど）</a:t>
            </a: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243C708A-66C2-558C-5875-B5D9FC943F3B}"/>
              </a:ext>
            </a:extLst>
          </p:cNvPr>
          <p:cNvSpPr/>
          <p:nvPr/>
        </p:nvSpPr>
        <p:spPr>
          <a:xfrm>
            <a:off x="742712" y="8680450"/>
            <a:ext cx="6077187" cy="125730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8827CAA5-11CF-C1FD-1A46-08D1195AE491}"/>
              </a:ext>
            </a:extLst>
          </p:cNvPr>
          <p:cNvSpPr txBox="1"/>
          <p:nvPr/>
        </p:nvSpPr>
        <p:spPr>
          <a:xfrm>
            <a:off x="639832" y="8460541"/>
            <a:ext cx="416711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900"/>
              <a:t>第三角法による正投影図のポイントをまとめよう</a:t>
            </a:r>
          </a:p>
        </p:txBody>
      </p:sp>
    </p:spTree>
    <p:extLst>
      <p:ext uri="{BB962C8B-B14F-4D97-AF65-F5344CB8AC3E}">
        <p14:creationId xmlns:p14="http://schemas.microsoft.com/office/powerpoint/2010/main" val="29314373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113</TotalTime>
  <Words>218</Words>
  <Application>Microsoft Macintosh PowerPoint</Application>
  <PresentationFormat>ユーザー設定</PresentationFormat>
  <Paragraphs>39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テーマ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川俣 純</dc:creator>
  <cp:lastModifiedBy>川俣 純</cp:lastModifiedBy>
  <cp:revision>1</cp:revision>
  <cp:lastPrinted>2026-05-13T07:04:10Z</cp:lastPrinted>
  <dcterms:created xsi:type="dcterms:W3CDTF">2026-05-13T05:10:46Z</dcterms:created>
  <dcterms:modified xsi:type="dcterms:W3CDTF">2026-05-13T07:04:25Z</dcterms:modified>
</cp:coreProperties>
</file>