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68" r:id="rId16"/>
    <p:sldId id="272" r:id="rId17"/>
    <p:sldId id="275" r:id="rId18"/>
    <p:sldId id="276" r:id="rId19"/>
    <p:sldId id="277" r:id="rId20"/>
    <p:sldId id="283" r:id="rId21"/>
    <p:sldId id="285" r:id="rId22"/>
    <p:sldId id="273" r:id="rId23"/>
    <p:sldId id="284" r:id="rId24"/>
    <p:sldId id="274" r:id="rId25"/>
    <p:sldId id="282" r:id="rId26"/>
    <p:sldId id="278" r:id="rId27"/>
    <p:sldId id="279" r:id="rId28"/>
    <p:sldId id="280" r:id="rId29"/>
    <p:sldId id="281" r:id="rId3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>
        <p:scale>
          <a:sx n="74" d="100"/>
          <a:sy n="74" d="100"/>
        </p:scale>
        <p:origin x="-105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EF28-56B2-4DC2-9C34-6AEBAE429CC9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E9C1-C976-4561-B50B-B6B6A3D19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5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3DED9-6EA4-478A-A12D-3BE5BE91353A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465C-4DA0-4D22-B0AF-E610D12178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113BC84-02FC-4707-B202-640D41A9F124}" type="datetimeFigureOut">
              <a:rPr kumimoji="1" lang="ja-JP" altLang="en-US" smtClean="0"/>
              <a:t>2014/2/25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AEE848F-EA0F-45B6-A20E-2A5909AD8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1Cyj2yl7jp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製図　復習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3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ja-JP" altLang="en-US" dirty="0"/>
              <a:t>動かす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288917"/>
          </a:xfrm>
        </p:spPr>
        <p:txBody>
          <a:bodyPr/>
          <a:lstStyle/>
          <a:p>
            <a:r>
              <a:rPr lang="ja-JP" altLang="en-US" dirty="0" smtClean="0"/>
              <a:t>スプラウト</a:t>
            </a:r>
            <a:r>
              <a:rPr lang="ja-JP" altLang="en-US" dirty="0"/>
              <a:t>と</a:t>
            </a:r>
            <a:r>
              <a:rPr lang="ja-JP" altLang="en-US" dirty="0" smtClean="0"/>
              <a:t>呼ばれる謎の生き物が動きます</a:t>
            </a:r>
            <a:endParaRPr lang="en-US" altLang="ja-JP" dirty="0" smtClean="0"/>
          </a:p>
          <a:p>
            <a:r>
              <a:rPr lang="ja-JP" altLang="en-US" u="sng" dirty="0" smtClean="0"/>
              <a:t>マウスで以下</a:t>
            </a:r>
            <a:r>
              <a:rPr lang="ja-JP" altLang="en-US" u="sng" dirty="0"/>
              <a:t>を</a:t>
            </a:r>
            <a:r>
              <a:rPr lang="ja-JP" altLang="en-US" u="sng" dirty="0" smtClean="0"/>
              <a:t>並べて作ってみよう</a:t>
            </a:r>
            <a:endParaRPr lang="en-US" altLang="ja-JP" u="sng" dirty="0" smtClean="0"/>
          </a:p>
          <a:p>
            <a:r>
              <a:rPr lang="ja-JP" altLang="en-US" dirty="0" smtClean="0"/>
              <a:t>「イベント」→旗マークがクリックされたとき</a:t>
            </a:r>
            <a:endParaRPr lang="en-US" altLang="ja-JP" dirty="0" smtClean="0"/>
          </a:p>
          <a:p>
            <a:r>
              <a:rPr lang="ja-JP" altLang="en-US" dirty="0" smtClean="0"/>
              <a:t>「動き」→</a:t>
            </a:r>
            <a:r>
              <a:rPr lang="en-US" altLang="ja-JP" dirty="0" smtClean="0"/>
              <a:t>[10]</a:t>
            </a:r>
            <a:r>
              <a:rPr lang="ja-JP" altLang="en-US" dirty="0" smtClean="0"/>
              <a:t>歩動かす</a:t>
            </a:r>
            <a:endParaRPr lang="en-US" altLang="ja-JP" dirty="0" smtClean="0"/>
          </a:p>
          <a:p>
            <a:r>
              <a:rPr lang="ja-JP" altLang="en-US" dirty="0" smtClean="0"/>
              <a:t>「見た目」→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hello!world</a:t>
            </a:r>
            <a:r>
              <a:rPr lang="en-US" altLang="ja-JP" dirty="0" smtClean="0"/>
              <a:t>]</a:t>
            </a:r>
            <a:r>
              <a:rPr lang="ja-JP" altLang="en-US" dirty="0" smtClean="0"/>
              <a:t>と言う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☆</a:t>
            </a:r>
            <a:r>
              <a:rPr lang="en-US" altLang="ja-JP" dirty="0" smtClean="0"/>
              <a:t>[</a:t>
            </a:r>
            <a:r>
              <a:rPr lang="ja-JP" altLang="en-US" dirty="0" smtClean="0"/>
              <a:t>　</a:t>
            </a:r>
            <a:r>
              <a:rPr lang="en-US" altLang="ja-JP" dirty="0" smtClean="0"/>
              <a:t>]</a:t>
            </a:r>
            <a:r>
              <a:rPr lang="ja-JP" altLang="en-US" dirty="0" smtClean="0"/>
              <a:t>内をいじってみる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☆自分で「動き」を触ってみる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8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線を描く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「ペン」→「ペンを下ろす」で軌跡を線で表示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b="1" u="sng" dirty="0" smtClean="0"/>
              <a:t>四角を描く</a:t>
            </a:r>
            <a:endParaRPr lang="en-US" altLang="ja-JP" b="1" u="sng" dirty="0" smtClean="0"/>
          </a:p>
          <a:p>
            <a:r>
              <a:rPr lang="ja-JP" altLang="en-US" dirty="0" smtClean="0"/>
              <a:t>線</a:t>
            </a:r>
            <a:r>
              <a:rPr lang="ja-JP" altLang="en-US" dirty="0"/>
              <a:t>の長さ＝相対量で</a:t>
            </a:r>
            <a:r>
              <a:rPr lang="ja-JP" altLang="en-US" dirty="0" smtClean="0"/>
              <a:t>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（今いる場所から今向いている方向に）</a:t>
            </a:r>
            <a:r>
              <a:rPr lang="en-US" altLang="ja-JP" dirty="0" smtClean="0"/>
              <a:t>50</a:t>
            </a:r>
            <a:r>
              <a:rPr lang="ja-JP" altLang="en-US" dirty="0" smtClean="0"/>
              <a:t>歩動く</a:t>
            </a:r>
            <a:endParaRPr lang="en-US" altLang="ja-JP" dirty="0" smtClean="0"/>
          </a:p>
          <a:p>
            <a:r>
              <a:rPr kumimoji="1" lang="ja-JP" altLang="en-US" dirty="0" smtClean="0"/>
              <a:t>「動き」→左</a:t>
            </a:r>
            <a:r>
              <a:rPr kumimoji="1" lang="en-US" altLang="ja-JP" dirty="0" smtClean="0"/>
              <a:t>[90]</a:t>
            </a:r>
            <a:r>
              <a:rPr kumimoji="1" lang="ja-JP" altLang="en-US" dirty="0" smtClean="0"/>
              <a:t>度回す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ペンを下す→</a:t>
            </a:r>
            <a:r>
              <a:rPr kumimoji="1" lang="en-US" altLang="ja-JP" dirty="0" smtClean="0"/>
              <a:t>[50]</a:t>
            </a:r>
            <a:r>
              <a:rPr kumimoji="1" lang="ja-JP" altLang="en-US" dirty="0" smtClean="0"/>
              <a:t>歩動く→</a:t>
            </a:r>
            <a:r>
              <a:rPr lang="ja-JP" altLang="en-US" dirty="0"/>
              <a:t>左</a:t>
            </a:r>
            <a:r>
              <a:rPr lang="en-US" altLang="ja-JP" dirty="0"/>
              <a:t>[90]</a:t>
            </a:r>
            <a:r>
              <a:rPr lang="ja-JP" altLang="en-US" dirty="0"/>
              <a:t>度</a:t>
            </a:r>
            <a:r>
              <a:rPr lang="ja-JP" altLang="en-US" dirty="0" smtClean="0"/>
              <a:t>回す→</a:t>
            </a:r>
            <a:r>
              <a:rPr lang="en-US" altLang="ja-JP" dirty="0" smtClean="0"/>
              <a:t>[50]</a:t>
            </a:r>
            <a:r>
              <a:rPr lang="ja-JP" altLang="en-US" dirty="0" smtClean="0"/>
              <a:t>歩</a:t>
            </a:r>
            <a:r>
              <a:rPr lang="ja-JP" altLang="en-US" dirty="0"/>
              <a:t>動く→左</a:t>
            </a:r>
            <a:r>
              <a:rPr lang="en-US" altLang="ja-JP" dirty="0"/>
              <a:t>[90]</a:t>
            </a:r>
            <a:r>
              <a:rPr lang="ja-JP" altLang="en-US" dirty="0"/>
              <a:t>度回す</a:t>
            </a:r>
            <a:r>
              <a:rPr lang="ja-JP" altLang="en-US" dirty="0" smtClean="0"/>
              <a:t>→</a:t>
            </a:r>
            <a:r>
              <a:rPr lang="en-US" altLang="ja-JP" dirty="0" smtClean="0"/>
              <a:t>[50]</a:t>
            </a:r>
            <a:r>
              <a:rPr lang="ja-JP" altLang="en-US" dirty="0" smtClean="0"/>
              <a:t>歩</a:t>
            </a:r>
            <a:r>
              <a:rPr lang="ja-JP" altLang="en-US" dirty="0"/>
              <a:t>動く→左</a:t>
            </a:r>
            <a:r>
              <a:rPr lang="en-US" altLang="ja-JP" dirty="0"/>
              <a:t>[90]</a:t>
            </a:r>
            <a:r>
              <a:rPr lang="ja-JP" altLang="en-US" dirty="0"/>
              <a:t>度回す</a:t>
            </a:r>
            <a:r>
              <a:rPr lang="ja-JP" altLang="en-US" dirty="0" smtClean="0"/>
              <a:t>→</a:t>
            </a:r>
            <a:r>
              <a:rPr lang="en-US" altLang="ja-JP" dirty="0" smtClean="0"/>
              <a:t>[50]</a:t>
            </a:r>
            <a:r>
              <a:rPr lang="ja-JP" altLang="en-US" dirty="0" smtClean="0"/>
              <a:t>歩動く</a:t>
            </a:r>
            <a:endParaRPr lang="en-US" altLang="ja-JP" dirty="0"/>
          </a:p>
          <a:p>
            <a:r>
              <a:rPr lang="ja-JP" altLang="en-US" dirty="0" smtClean="0"/>
              <a:t>正</a:t>
            </a:r>
            <a:r>
              <a:rPr lang="en-US" altLang="ja-JP" dirty="0" smtClean="0"/>
              <a:t>6</a:t>
            </a:r>
            <a:r>
              <a:rPr lang="ja-JP" altLang="en-US" dirty="0" smtClean="0"/>
              <a:t>角形や正</a:t>
            </a:r>
            <a:r>
              <a:rPr lang="en-US" altLang="ja-JP" dirty="0" smtClean="0"/>
              <a:t>8</a:t>
            </a:r>
            <a:r>
              <a:rPr lang="ja-JP" altLang="en-US" dirty="0" smtClean="0"/>
              <a:t>角形を書いてみよう（内角の和は</a:t>
            </a:r>
            <a:r>
              <a:rPr lang="en-US" altLang="ja-JP" dirty="0" smtClean="0"/>
              <a:t>360°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1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繰り返しが使える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同じ動作を繰り返す場合「制御」→</a:t>
            </a:r>
            <a:r>
              <a:rPr kumimoji="1" lang="en-US" altLang="ja-JP" dirty="0" smtClean="0"/>
              <a:t>[10]</a:t>
            </a:r>
            <a:r>
              <a:rPr kumimoji="1" lang="ja-JP" altLang="en-US" dirty="0" smtClean="0"/>
              <a:t>回繰り返し</a:t>
            </a:r>
            <a:endParaRPr kumimoji="1" lang="en-US" altLang="ja-JP" dirty="0" smtClean="0"/>
          </a:p>
          <a:p>
            <a:r>
              <a:rPr lang="ja-JP" altLang="en-US" dirty="0"/>
              <a:t>六</a:t>
            </a:r>
            <a:r>
              <a:rPr kumimoji="1" lang="ja-JP" altLang="en-US" dirty="0" smtClean="0"/>
              <a:t>角形を描く場合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ペンを下ろす→</a:t>
            </a:r>
            <a:r>
              <a:rPr kumimoji="1" lang="en-US" altLang="ja-JP" dirty="0" smtClean="0"/>
              <a:t>[6]</a:t>
            </a:r>
            <a:r>
              <a:rPr kumimoji="1" lang="ja-JP" altLang="en-US" dirty="0" smtClean="0"/>
              <a:t>回繰り返す</a:t>
            </a:r>
            <a:endParaRPr kumimoji="1" lang="en-US" altLang="ja-JP" dirty="0" smtClean="0"/>
          </a:p>
          <a:p>
            <a:pPr marL="329184" lvl="1" indent="0">
              <a:buNone/>
            </a:pPr>
            <a:r>
              <a:rPr lang="ja-JP" altLang="en-US" dirty="0" smtClean="0"/>
              <a:t>｛</a:t>
            </a:r>
            <a:r>
              <a:rPr lang="en-US" altLang="ja-JP" dirty="0" smtClean="0"/>
              <a:t>[60]</a:t>
            </a:r>
            <a:r>
              <a:rPr lang="ja-JP" altLang="en-US" dirty="0" err="1" smtClean="0"/>
              <a:t>歩歩</a:t>
            </a:r>
            <a:r>
              <a:rPr lang="ja-JP" altLang="en-US" dirty="0" smtClean="0"/>
              <a:t>く→</a:t>
            </a:r>
            <a:r>
              <a:rPr lang="en-US" altLang="ja-JP" dirty="0" smtClean="0"/>
              <a:t>[60]</a:t>
            </a:r>
            <a:r>
              <a:rPr lang="ja-JP" altLang="en-US" dirty="0" smtClean="0"/>
              <a:t>度回す</a:t>
            </a:r>
            <a:r>
              <a:rPr lang="en-US" altLang="ja-JP" dirty="0" smtClean="0"/>
              <a:t>}</a:t>
            </a:r>
          </a:p>
          <a:p>
            <a:r>
              <a:rPr lang="ja-JP" altLang="en-US" dirty="0" smtClean="0"/>
              <a:t>八角形</a:t>
            </a:r>
            <a:r>
              <a:rPr lang="ja-JP" altLang="en-US" dirty="0"/>
              <a:t>を描く</a:t>
            </a:r>
            <a:r>
              <a:rPr lang="ja-JP" altLang="en-US" dirty="0" smtClean="0"/>
              <a:t>場合は？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☆</a:t>
            </a:r>
            <a:r>
              <a:rPr lang="ja-JP" altLang="en-US" dirty="0"/>
              <a:t>マーク</a:t>
            </a:r>
            <a:r>
              <a:rPr lang="ja-JP" altLang="en-US" dirty="0" smtClean="0"/>
              <a:t>を</a:t>
            </a:r>
            <a:r>
              <a:rPr lang="ja-JP" altLang="en-US" dirty="0"/>
              <a:t>描きたいとき</a:t>
            </a:r>
            <a:r>
              <a:rPr lang="ja-JP" altLang="en-US" dirty="0" smtClean="0"/>
              <a:t>は</a:t>
            </a:r>
            <a:r>
              <a:rPr lang="ja-JP" altLang="en-US" dirty="0"/>
              <a:t>？</a:t>
            </a:r>
            <a:endParaRPr lang="en-US" altLang="ja-JP" dirty="0"/>
          </a:p>
        </p:txBody>
      </p:sp>
      <p:pic>
        <p:nvPicPr>
          <p:cNvPr id="2050" name="Picture 2" descr="C:\Users\teacher\Desktop\4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660154"/>
            <a:ext cx="202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等角図を描いてみる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1102580"/>
          </a:xfrm>
        </p:spPr>
        <p:txBody>
          <a:bodyPr/>
          <a:lstStyle/>
          <a:p>
            <a:r>
              <a:rPr kumimoji="1" lang="en-US" altLang="ja-JP" dirty="0" smtClean="0"/>
              <a:t>[30]</a:t>
            </a:r>
            <a:r>
              <a:rPr kumimoji="1" lang="ja-JP" altLang="en-US" dirty="0" smtClean="0"/>
              <a:t>度回す、</a:t>
            </a:r>
            <a:r>
              <a:rPr kumimoji="1" lang="en-US" altLang="ja-JP" dirty="0" smtClean="0"/>
              <a:t>[60]</a:t>
            </a:r>
            <a:r>
              <a:rPr kumimoji="1" lang="ja-JP" altLang="en-US" dirty="0" smtClean="0"/>
              <a:t>度回す、</a:t>
            </a:r>
            <a:r>
              <a:rPr kumimoji="1" lang="en-US" altLang="ja-JP" dirty="0" smtClean="0"/>
              <a:t>[90]</a:t>
            </a:r>
            <a:r>
              <a:rPr kumimoji="1" lang="ja-JP" altLang="en-US" dirty="0" smtClean="0"/>
              <a:t>度回す</a:t>
            </a:r>
            <a:r>
              <a:rPr kumimoji="1" lang="ja-JP" altLang="en-US" u="sng" dirty="0" smtClean="0"/>
              <a:t>などを</a:t>
            </a:r>
            <a:r>
              <a:rPr kumimoji="1" lang="ja-JP" altLang="en-US" dirty="0" smtClean="0"/>
              <a:t>使って簡単な等角図を描いてみよう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971600" y="2987594"/>
            <a:ext cx="2852936" cy="2952328"/>
            <a:chOff x="2555776" y="2996952"/>
            <a:chExt cx="2852936" cy="2952328"/>
          </a:xfrm>
        </p:grpSpPr>
        <p:sp>
          <p:nvSpPr>
            <p:cNvPr id="5" name="六角形 4"/>
            <p:cNvSpPr/>
            <p:nvPr/>
          </p:nvSpPr>
          <p:spPr>
            <a:xfrm rot="5400000">
              <a:off x="2506080" y="3046648"/>
              <a:ext cx="2952328" cy="2852936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>
              <a:stCxn id="5" idx="2"/>
            </p:cNvCxnSpPr>
            <p:nvPr/>
          </p:nvCxnSpPr>
          <p:spPr>
            <a:xfrm>
              <a:off x="2555777" y="3710186"/>
              <a:ext cx="1426467" cy="7629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endCxn id="5" idx="4"/>
            </p:cNvCxnSpPr>
            <p:nvPr/>
          </p:nvCxnSpPr>
          <p:spPr>
            <a:xfrm flipV="1">
              <a:off x="3982244" y="3710186"/>
              <a:ext cx="1426467" cy="7629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endCxn id="5" idx="0"/>
            </p:cNvCxnSpPr>
            <p:nvPr/>
          </p:nvCxnSpPr>
          <p:spPr>
            <a:xfrm>
              <a:off x="3982244" y="4473116"/>
              <a:ext cx="0" cy="14761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4355976" y="2987594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一筆書きはできない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PRTSC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ボタン</a:t>
            </a:r>
            <a:r>
              <a:rPr lang="ja-JP" altLang="en-US" sz="2800" dirty="0">
                <a:solidFill>
                  <a:srgbClr val="FF0000"/>
                </a:solidFill>
              </a:rPr>
              <a:t>を押し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ペイント</a:t>
            </a:r>
            <a:r>
              <a:rPr kumimoji="1" lang="ja-JP" altLang="en-US" sz="2800" dirty="0">
                <a:solidFill>
                  <a:srgbClr val="FF0000"/>
                </a:solidFill>
              </a:rPr>
              <a:t>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貼り付けて画像に名前を付けて保存、提出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☆描けたらもっと難しい図を描いてみよう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座標で考える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teacher\Desktop\spr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5910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>
            <a:off x="4644008" y="29969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932040" y="26276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(0,0)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148064" y="5013176"/>
            <a:ext cx="5400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座標で考える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座標</a:t>
            </a:r>
            <a:r>
              <a:rPr lang="ja-JP" altLang="en-US" dirty="0" smtClean="0"/>
              <a:t>＝絶対量</a:t>
            </a:r>
            <a:r>
              <a:rPr lang="ja-JP" altLang="en-US" dirty="0"/>
              <a:t>で考える</a:t>
            </a:r>
            <a:endParaRPr lang="en-US" altLang="ja-JP" dirty="0"/>
          </a:p>
          <a:p>
            <a:pPr lvl="1"/>
            <a:r>
              <a:rPr lang="ja-JP" altLang="en-US" dirty="0" smtClean="0"/>
              <a:t>（０，０）の点を基準に動く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「動き」→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座標を</a:t>
            </a:r>
            <a:r>
              <a:rPr kumimoji="1" lang="en-US" altLang="ja-JP" dirty="0" smtClean="0"/>
              <a:t>[0]</a:t>
            </a:r>
            <a:r>
              <a:rPr kumimoji="1" lang="ja-JP" altLang="en-US" dirty="0" smtClean="0"/>
              <a:t>に、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座標を</a:t>
            </a:r>
            <a:r>
              <a:rPr kumimoji="1" lang="en-US" altLang="ja-JP" dirty="0" smtClean="0"/>
              <a:t>[0]</a:t>
            </a:r>
            <a:r>
              <a:rPr kumimoji="1" lang="ja-JP" altLang="en-US" dirty="0" smtClean="0"/>
              <a:t>にする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（</a:t>
            </a:r>
            <a:r>
              <a:rPr lang="ja-JP" altLang="en-US" dirty="0" err="1" smtClean="0"/>
              <a:t>ｘ</a:t>
            </a:r>
            <a:r>
              <a:rPr lang="ja-JP" altLang="en-US" dirty="0" smtClean="0"/>
              <a:t>、ｙ）が（０，０）に移動</a:t>
            </a:r>
            <a:r>
              <a:rPr kumimoji="1" lang="en-US" altLang="ja-JP" dirty="0" smtClean="0"/>
              <a:t> </a:t>
            </a:r>
          </a:p>
          <a:p>
            <a:r>
              <a:rPr kumimoji="1" lang="ja-JP" altLang="en-US" dirty="0" smtClean="0"/>
              <a:t>「ペン」→ペンを下ろす→</a:t>
            </a:r>
            <a:r>
              <a:rPr lang="ja-JP" altLang="en-US" dirty="0" err="1"/>
              <a:t>ｘ</a:t>
            </a:r>
            <a:r>
              <a:rPr lang="ja-JP" altLang="en-US" dirty="0"/>
              <a:t>座標を</a:t>
            </a:r>
            <a:r>
              <a:rPr lang="en-US" altLang="ja-JP" dirty="0" smtClean="0"/>
              <a:t>[100</a:t>
            </a:r>
            <a:r>
              <a:rPr lang="en-US" altLang="ja-JP" dirty="0"/>
              <a:t>]</a:t>
            </a:r>
            <a:r>
              <a:rPr lang="ja-JP" altLang="en-US" dirty="0"/>
              <a:t>に、</a:t>
            </a:r>
            <a:r>
              <a:rPr lang="en-US" altLang="ja-JP" dirty="0"/>
              <a:t>y</a:t>
            </a:r>
            <a:r>
              <a:rPr lang="ja-JP" altLang="en-US" dirty="0"/>
              <a:t>座標を</a:t>
            </a:r>
            <a:r>
              <a:rPr lang="en-US" altLang="ja-JP" dirty="0" smtClean="0"/>
              <a:t>[100</a:t>
            </a:r>
            <a:r>
              <a:rPr lang="en-US" altLang="ja-JP" dirty="0"/>
              <a:t>]</a:t>
            </a:r>
            <a:r>
              <a:rPr lang="ja-JP" altLang="en-US" dirty="0"/>
              <a:t>に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（０，０）から（１００，１００）ま</a:t>
            </a:r>
            <a:r>
              <a:rPr lang="ja-JP" altLang="en-US" dirty="0" smtClean="0"/>
              <a:t>での線が描ける</a:t>
            </a:r>
            <a:endParaRPr lang="en-US" altLang="ja-JP" dirty="0" smtClean="0"/>
          </a:p>
          <a:p>
            <a:r>
              <a:rPr lang="ja-JP" altLang="en-US" dirty="0"/>
              <a:t>「ペン」→ペン</a:t>
            </a:r>
            <a:r>
              <a:rPr lang="ja-JP" altLang="en-US" dirty="0" smtClean="0"/>
              <a:t>を上げる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移動しても線が描かれなくなる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30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四角を描いてみよう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「ペン」→ペンを下ろす→</a:t>
            </a:r>
            <a:r>
              <a:rPr lang="ja-JP" altLang="en-US" dirty="0" err="1"/>
              <a:t>ｘ</a:t>
            </a:r>
            <a:r>
              <a:rPr lang="ja-JP" altLang="en-US" dirty="0"/>
              <a:t>座標を</a:t>
            </a:r>
            <a:r>
              <a:rPr lang="en-US" altLang="ja-JP" dirty="0" smtClean="0"/>
              <a:t>[0</a:t>
            </a:r>
            <a:r>
              <a:rPr lang="en-US" altLang="ja-JP" dirty="0"/>
              <a:t>]</a:t>
            </a:r>
            <a:r>
              <a:rPr lang="ja-JP" altLang="en-US" dirty="0"/>
              <a:t>に、</a:t>
            </a:r>
            <a:r>
              <a:rPr lang="en-US" altLang="ja-JP" dirty="0"/>
              <a:t>y</a:t>
            </a:r>
            <a:r>
              <a:rPr lang="ja-JP" altLang="en-US" dirty="0"/>
              <a:t>座標を</a:t>
            </a:r>
            <a:r>
              <a:rPr lang="en-US" altLang="ja-JP" dirty="0" smtClean="0"/>
              <a:t>[0</a:t>
            </a:r>
            <a:r>
              <a:rPr lang="en-US" altLang="ja-JP" dirty="0"/>
              <a:t>]</a:t>
            </a:r>
            <a:r>
              <a:rPr lang="ja-JP" altLang="en-US" dirty="0"/>
              <a:t>に</a:t>
            </a:r>
            <a:r>
              <a:rPr lang="ja-JP" altLang="en-US" dirty="0" smtClean="0"/>
              <a:t>する（以下省略）→（</a:t>
            </a:r>
            <a:r>
              <a:rPr lang="en-US" altLang="ja-JP" dirty="0" smtClean="0"/>
              <a:t>0,100</a:t>
            </a:r>
            <a:r>
              <a:rPr lang="ja-JP" altLang="en-US" dirty="0" smtClean="0"/>
              <a:t>）→（</a:t>
            </a:r>
            <a:r>
              <a:rPr lang="en-US" altLang="ja-JP" dirty="0" smtClean="0"/>
              <a:t>100,100</a:t>
            </a:r>
            <a:r>
              <a:rPr lang="ja-JP" altLang="en-US" dirty="0" smtClean="0"/>
              <a:t>）→</a:t>
            </a:r>
            <a:r>
              <a:rPr lang="ja-JP" altLang="en-US" dirty="0"/>
              <a:t>（</a:t>
            </a:r>
            <a:r>
              <a:rPr lang="en-US" altLang="ja-JP" dirty="0" smtClean="0"/>
              <a:t>100,0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259632" y="436510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051720" y="3356992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061245" y="3995539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変数を使ってみよう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38388"/>
            <a:ext cx="8342312" cy="3951337"/>
          </a:xfrm>
        </p:spPr>
        <p:txBody>
          <a:bodyPr/>
          <a:lstStyle/>
          <a:p>
            <a:r>
              <a:rPr kumimoji="1" lang="en-US" altLang="ja-JP" dirty="0" smtClean="0"/>
              <a:t>[ ]</a:t>
            </a:r>
            <a:r>
              <a:rPr kumimoji="1" lang="ja-JP" altLang="en-US" dirty="0" smtClean="0"/>
              <a:t>内の数字を変数という。⇔定数</a:t>
            </a:r>
            <a:endParaRPr kumimoji="1" lang="en-US" altLang="ja-JP" dirty="0" smtClean="0"/>
          </a:p>
          <a:p>
            <a:r>
              <a:rPr lang="ja-JP" altLang="en-US" dirty="0" smtClean="0"/>
              <a:t>「データ」→変数をつくる→</a:t>
            </a:r>
            <a:r>
              <a:rPr lang="en-US" altLang="ja-JP" dirty="0" err="1" smtClean="0"/>
              <a:t>a,b</a:t>
            </a:r>
            <a:endParaRPr lang="en-US" altLang="ja-JP" dirty="0" smtClean="0"/>
          </a:p>
          <a:p>
            <a:r>
              <a:rPr lang="ja-JP" altLang="en-US" dirty="0"/>
              <a:t>記号</a:t>
            </a:r>
            <a:r>
              <a:rPr lang="ja-JP" altLang="en-US" dirty="0" smtClean="0"/>
              <a:t>で</a:t>
            </a:r>
            <a:r>
              <a:rPr lang="ja-JP" altLang="en-US" dirty="0"/>
              <a:t>変数</a:t>
            </a:r>
            <a:r>
              <a:rPr lang="ja-JP" altLang="en-US" dirty="0" smtClean="0"/>
              <a:t>を</a:t>
            </a:r>
            <a:r>
              <a:rPr lang="ja-JP" altLang="en-US" dirty="0"/>
              <a:t>使</a:t>
            </a:r>
            <a:r>
              <a:rPr lang="ja-JP" altLang="en-US" dirty="0" smtClean="0"/>
              <a:t>うと代入や自動計算が可能に</a:t>
            </a:r>
            <a:endParaRPr lang="en-US" altLang="ja-JP" dirty="0" smtClean="0"/>
          </a:p>
          <a:p>
            <a:r>
              <a:rPr kumimoji="1" lang="en-US" altLang="ja-JP" dirty="0" smtClean="0"/>
              <a:t>Set [</a:t>
            </a:r>
            <a:r>
              <a:rPr lang="en-US" altLang="ja-JP" dirty="0"/>
              <a:t>a</a:t>
            </a:r>
            <a:r>
              <a:rPr kumimoji="1" lang="en-US" altLang="ja-JP" dirty="0" smtClean="0"/>
              <a:t>] to [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に初期値を代入（設定）できる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「演算」のブロックにはめ込むことで計算できる</a:t>
            </a:r>
            <a:endParaRPr lang="en-US" altLang="ja-JP" dirty="0" smtClean="0"/>
          </a:p>
          <a:p>
            <a:r>
              <a:rPr lang="en-US" altLang="ja-JP" dirty="0" smtClean="0"/>
              <a:t>x</a:t>
            </a:r>
            <a:r>
              <a:rPr kumimoji="1" lang="ja-JP" altLang="en-US" dirty="0" smtClean="0"/>
              <a:t>座標を</a:t>
            </a:r>
            <a:r>
              <a:rPr kumimoji="1" lang="en-US" altLang="ja-JP" dirty="0" smtClean="0"/>
              <a:t>[a]</a:t>
            </a:r>
            <a:r>
              <a:rPr kumimoji="1" lang="ja-JP" altLang="en-US" dirty="0" smtClean="0"/>
              <a:t>に、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座標を</a:t>
            </a:r>
            <a:r>
              <a:rPr kumimoji="1" lang="en-US" altLang="ja-JP" dirty="0" smtClean="0"/>
              <a:t>[b]</a:t>
            </a:r>
            <a:r>
              <a:rPr kumimoji="1" lang="ja-JP" altLang="en-US" dirty="0" smtClean="0"/>
              <a:t>にする、などとして使える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0352" y="33569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宣言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変数を使って図形を描く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38389"/>
            <a:ext cx="2869704" cy="1462620"/>
          </a:xfrm>
        </p:spPr>
        <p:txBody>
          <a:bodyPr/>
          <a:lstStyle/>
          <a:p>
            <a:r>
              <a:rPr kumimoji="1" lang="ja-JP" altLang="en-US" dirty="0" smtClean="0"/>
              <a:t>キャビネット図</a:t>
            </a:r>
            <a:endParaRPr kumimoji="1" lang="en-US" altLang="ja-JP" dirty="0" smtClean="0"/>
          </a:p>
          <a:p>
            <a:r>
              <a:rPr lang="ja-JP" altLang="en-US" dirty="0" smtClean="0"/>
              <a:t>奥行は、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辺の長さ</a:t>
            </a:r>
            <a:r>
              <a:rPr lang="en-US" altLang="ja-JP" dirty="0" smtClean="0"/>
              <a:t>×</a:t>
            </a:r>
            <a:r>
              <a:rPr lang="ja-JP" altLang="en-US" dirty="0" smtClean="0"/>
              <a:t>√</a:t>
            </a:r>
            <a:r>
              <a:rPr lang="en-US" altLang="ja-JP" dirty="0" smtClean="0"/>
              <a:t>2/2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611560" y="3573016"/>
            <a:ext cx="2304256" cy="208823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55485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(100,0)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339752" y="558924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(100+50×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2/2</a:t>
            </a:r>
            <a:r>
              <a:rPr lang="ja-JP" altLang="en-US" dirty="0"/>
              <a:t> </a:t>
            </a:r>
            <a:r>
              <a:rPr kumimoji="1" lang="en-US" altLang="ja-JP" dirty="0" smtClean="0"/>
              <a:t>, 50×</a:t>
            </a:r>
            <a:r>
              <a:rPr lang="ja-JP" altLang="en-US" dirty="0"/>
              <a:t>√</a:t>
            </a:r>
            <a:r>
              <a:rPr lang="en-US" altLang="ja-JP" dirty="0" smtClean="0"/>
              <a:t>2/2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843807" y="5053826"/>
            <a:ext cx="170201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860032" y="2110396"/>
            <a:ext cx="3744416" cy="146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タイル状</a:t>
            </a:r>
            <a:r>
              <a:rPr lang="ja-JP" altLang="en-US" dirty="0"/>
              <a:t>の</a:t>
            </a:r>
            <a:r>
              <a:rPr lang="ja-JP" altLang="en-US" dirty="0" smtClean="0"/>
              <a:t>模様</a:t>
            </a:r>
            <a:r>
              <a:rPr lang="ja-JP" altLang="en-US" dirty="0"/>
              <a:t>を描く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76056" y="263691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020544" y="262568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965032" y="261445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09520" y="260322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076056" y="3245959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20544" y="3234729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965032" y="3223499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909520" y="3212269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076056" y="386104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020544" y="384981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65032" y="383858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909520" y="382735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00836" y="56947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応用：十数角形を作ってみる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3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C:\Users\teacher\Desktop\WS00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17024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031750"/>
          </a:xfrm>
        </p:spPr>
        <p:txBody>
          <a:bodyPr/>
          <a:lstStyle/>
          <a:p>
            <a:pPr algn="r"/>
            <a:r>
              <a:rPr kumimoji="1" lang="ja-JP" altLang="en-US" dirty="0" smtClean="0"/>
              <a:t>これを書いてみよう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400" dirty="0" smtClean="0"/>
              <a:t>画面に大きく</a:t>
            </a:r>
            <a:r>
              <a:rPr lang="ja-JP" altLang="en-US" sz="2400" dirty="0"/>
              <a:t>描</a:t>
            </a:r>
            <a:r>
              <a:rPr lang="ja-JP" altLang="en-US" sz="2400" dirty="0" smtClean="0"/>
              <a:t>くにはどうしたらよい</a:t>
            </a:r>
            <a:r>
              <a:rPr lang="ja-JP" altLang="en-US" sz="2400" dirty="0"/>
              <a:t>？</a:t>
            </a:r>
            <a:endParaRPr kumimoji="1" lang="ja-JP" altLang="en-US" sz="2400" dirty="0"/>
          </a:p>
        </p:txBody>
      </p:sp>
      <p:sp>
        <p:nvSpPr>
          <p:cNvPr id="5" name="下矢印 4"/>
          <p:cNvSpPr/>
          <p:nvPr/>
        </p:nvSpPr>
        <p:spPr>
          <a:xfrm rot="2700000">
            <a:off x="1691680" y="2204864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製図の基本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見取り図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種の空白を埋める</a:t>
            </a:r>
            <a:endParaRPr kumimoji="1" lang="en-US" altLang="ja-JP" dirty="0" smtClean="0"/>
          </a:p>
          <a:p>
            <a:r>
              <a:rPr lang="ja-JP" altLang="en-US" dirty="0" smtClean="0"/>
              <a:t>詳細な説明</a:t>
            </a:r>
            <a:r>
              <a:rPr kumimoji="1" lang="ja-JP" altLang="en-US" dirty="0" smtClean="0"/>
              <a:t>プリント、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ページの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ページの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ページの右下の図形を描く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7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実際の</a:t>
            </a:r>
            <a:r>
              <a:rPr kumimoji="1" lang="en-US" altLang="ja-JP" dirty="0" smtClean="0"/>
              <a:t>CAD</a:t>
            </a:r>
            <a:r>
              <a:rPr kumimoji="1" lang="ja-JP" altLang="en-US" dirty="0" smtClean="0"/>
              <a:t>プログラムの例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配布フォルダ→中</a:t>
            </a:r>
            <a:r>
              <a:rPr kumimoji="1" lang="en-US" altLang="ja-JP" dirty="0" smtClean="0"/>
              <a:t>2</a:t>
            </a:r>
            <a:r>
              <a:rPr lang="ja-JP" altLang="en-US" dirty="0" smtClean="0"/>
              <a:t>→</a:t>
            </a:r>
            <a:r>
              <a:rPr lang="en-US" altLang="ja-JP" dirty="0" smtClean="0"/>
              <a:t>CAD.html</a:t>
            </a:r>
          </a:p>
          <a:p>
            <a:r>
              <a:rPr kumimoji="1" lang="ja-JP" altLang="en-US" dirty="0" smtClean="0"/>
              <a:t>右クリック→ソースを表示</a:t>
            </a:r>
            <a:endParaRPr kumimoji="1" lang="en-US" altLang="ja-JP" dirty="0" smtClean="0"/>
          </a:p>
          <a:p>
            <a:r>
              <a:rPr lang="ja-JP" altLang="en-US" dirty="0" smtClean="0"/>
              <a:t>メモ帳などエディタソフトで編集</a:t>
            </a:r>
            <a:r>
              <a:rPr lang="en-US" altLang="ja-JP" dirty="0" smtClean="0"/>
              <a:t>OK</a:t>
            </a:r>
          </a:p>
          <a:p>
            <a:r>
              <a:rPr lang="ja-JP" altLang="en-US" dirty="0" smtClean="0"/>
              <a:t>今回は</a:t>
            </a:r>
            <a:r>
              <a:rPr lang="en-US" altLang="ja-JP" dirty="0" err="1" smtClean="0"/>
              <a:t>html+css</a:t>
            </a:r>
            <a:r>
              <a:rPr lang="ja-JP" altLang="en-US" dirty="0" smtClean="0"/>
              <a:t>（ホームページを作るための言語）と</a:t>
            </a:r>
            <a:r>
              <a:rPr lang="en-US" altLang="ja-JP" dirty="0" err="1" smtClean="0"/>
              <a:t>javascript</a:t>
            </a:r>
            <a:r>
              <a:rPr lang="ja-JP" altLang="en-US" dirty="0"/>
              <a:t>と</a:t>
            </a:r>
            <a:r>
              <a:rPr lang="ja-JP" altLang="en-US" dirty="0" smtClean="0"/>
              <a:t>いう言語で編集</a:t>
            </a:r>
            <a:endParaRPr lang="en-US" altLang="ja-JP" dirty="0" smtClean="0"/>
          </a:p>
          <a:p>
            <a:r>
              <a:rPr lang="ja-JP" altLang="en-US" dirty="0" smtClean="0"/>
              <a:t>プログラミング言語は世界言語。現在世界中の人がプログラムを提供しあっている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/>
              <a:t>やりたい</a:t>
            </a:r>
            <a:r>
              <a:rPr lang="ja-JP" altLang="en-US" sz="1600" dirty="0" smtClean="0"/>
              <a:t>ことがあれば「（言語名）</a:t>
            </a:r>
            <a:r>
              <a:rPr lang="ja-JP" altLang="en-US" sz="1600" dirty="0" smtClean="0"/>
              <a:t>」「（やりたいこと）」「</a:t>
            </a:r>
            <a:r>
              <a:rPr lang="ja-JP" altLang="en-US" sz="1600" dirty="0"/>
              <a:t>クラス」「ライブラリ」などと</a:t>
            </a:r>
            <a:r>
              <a:rPr lang="ja-JP" altLang="en-US" sz="1600" dirty="0" smtClean="0"/>
              <a:t>検索して</a:t>
            </a:r>
            <a:r>
              <a:rPr lang="ja-JP" altLang="en-US" sz="1600" dirty="0" smtClean="0"/>
              <a:t>みよう。</a:t>
            </a:r>
            <a:r>
              <a:rPr lang="en-US" altLang="ja-JP" sz="1600" dirty="0" smtClean="0"/>
              <a:t>R&amp;D</a:t>
            </a:r>
            <a:r>
              <a:rPr lang="ja-JP" altLang="en-US" sz="1600" dirty="0" smtClean="0"/>
              <a:t>（研究と開発）の精神で！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40431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CAD/CAE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504941"/>
          </a:xfrm>
        </p:spPr>
        <p:txBody>
          <a:bodyPr/>
          <a:lstStyle/>
          <a:p>
            <a:r>
              <a:rPr lang="en-US" altLang="ja-JP" dirty="0" smtClean="0"/>
              <a:t>Computer aided Engineering</a:t>
            </a:r>
          </a:p>
          <a:p>
            <a:r>
              <a:rPr lang="ja-JP" altLang="en-US" dirty="0" smtClean="0"/>
              <a:t>（図形の）頂点を極めることが大事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www.youtube.com/watch?v=1Cyj2yl7jp0</a:t>
            </a:r>
            <a:endParaRPr lang="en-US" altLang="ja-JP" dirty="0" smtClean="0"/>
          </a:p>
        </p:txBody>
      </p:sp>
      <p:pic>
        <p:nvPicPr>
          <p:cNvPr id="2050" name="Picture 2" descr="C:\Users\user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" y="2497396"/>
            <a:ext cx="4801202" cy="27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9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92237"/>
          </a:xfrm>
        </p:spPr>
        <p:txBody>
          <a:bodyPr/>
          <a:lstStyle/>
          <a:p>
            <a:r>
              <a:rPr kumimoji="1" lang="ja-JP" altLang="en-US" dirty="0" smtClean="0"/>
              <a:t>手続型プログラミング例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628800"/>
            <a:ext cx="7467600" cy="46805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表示：商品の名前は何ですか？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入力→</a:t>
            </a:r>
            <a:r>
              <a:rPr kumimoji="1" lang="en-US" altLang="ja-JP" dirty="0" smtClean="0"/>
              <a:t>name:</a:t>
            </a:r>
            <a:r>
              <a:rPr lang="ja-JP" altLang="en-US" dirty="0"/>
              <a:t>ﾎﾟｷｯﾂ</a:t>
            </a:r>
            <a:endParaRPr kumimoji="1" lang="en-US" altLang="ja-JP" dirty="0" smtClean="0"/>
          </a:p>
          <a:p>
            <a:r>
              <a:rPr lang="ja-JP" altLang="en-US" dirty="0" smtClean="0"/>
              <a:t>表示：商品の種類は何ですか？</a:t>
            </a:r>
            <a:r>
              <a:rPr lang="en-US" altLang="ja-JP" dirty="0" smtClean="0"/>
              <a:t>	</a:t>
            </a:r>
            <a:r>
              <a:rPr lang="ja-JP" altLang="en-US" dirty="0" smtClean="0"/>
              <a:t>入力→</a:t>
            </a:r>
            <a:r>
              <a:rPr lang="en-US" altLang="ja-JP" dirty="0" err="1" smtClean="0"/>
              <a:t>categ</a:t>
            </a:r>
            <a:r>
              <a:rPr lang="en-US" altLang="ja-JP" dirty="0" smtClean="0"/>
              <a:t>:</a:t>
            </a:r>
            <a:r>
              <a:rPr lang="ja-JP" altLang="en-US" dirty="0"/>
              <a:t>菓子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表示：値段はいくらですか？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入力→</a:t>
            </a:r>
            <a:r>
              <a:rPr lang="en-US" altLang="ja-JP" dirty="0" smtClean="0"/>
              <a:t>value</a:t>
            </a:r>
            <a:r>
              <a:rPr kumimoji="1" lang="en-US" altLang="ja-JP" dirty="0" smtClean="0"/>
              <a:t>:120</a:t>
            </a:r>
            <a:r>
              <a:rPr kumimoji="1" lang="ja-JP" altLang="en-US" dirty="0" smtClean="0"/>
              <a:t>円</a:t>
            </a:r>
            <a:endParaRPr kumimoji="1" lang="en-US" altLang="ja-JP" dirty="0" smtClean="0"/>
          </a:p>
          <a:p>
            <a:r>
              <a:rPr lang="ja-JP" altLang="en-US" dirty="0" smtClean="0"/>
              <a:t>表示：個数はいくらですか？</a:t>
            </a:r>
            <a:r>
              <a:rPr lang="en-US" altLang="ja-JP" dirty="0" smtClean="0"/>
              <a:t>	</a:t>
            </a:r>
            <a:r>
              <a:rPr lang="ja-JP" altLang="en-US" dirty="0" smtClean="0"/>
              <a:t>入力→</a:t>
            </a:r>
            <a:r>
              <a:rPr lang="en-US" altLang="ja-JP" dirty="0" smtClean="0"/>
              <a:t>num:2</a:t>
            </a:r>
            <a:r>
              <a:rPr lang="ja-JP" altLang="en-US" dirty="0" smtClean="0"/>
              <a:t>個</a:t>
            </a:r>
            <a:endParaRPr lang="en-US" altLang="ja-JP" dirty="0" smtClean="0"/>
          </a:p>
          <a:p>
            <a:r>
              <a:rPr lang="ja-JP" altLang="en-US" dirty="0" smtClean="0"/>
              <a:t>計算：</a:t>
            </a:r>
            <a:r>
              <a:rPr lang="en-US" altLang="ja-JP" dirty="0" smtClean="0"/>
              <a:t>result = value * </a:t>
            </a:r>
            <a:r>
              <a:rPr lang="en-US" altLang="ja-JP" dirty="0" err="1" smtClean="0"/>
              <a:t>num</a:t>
            </a:r>
            <a:r>
              <a:rPr lang="en-US" altLang="ja-JP" dirty="0" smtClean="0"/>
              <a:t> *1.05;</a:t>
            </a:r>
          </a:p>
          <a:p>
            <a:r>
              <a:rPr lang="ja-JP" altLang="en-US" dirty="0" smtClean="0"/>
              <a:t>表示：</a:t>
            </a:r>
            <a:r>
              <a:rPr lang="en-US" altLang="ja-JP" dirty="0" smtClean="0"/>
              <a:t>result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入力→</a:t>
            </a:r>
            <a:r>
              <a:rPr lang="en-US" altLang="ja-JP" dirty="0" smtClean="0"/>
              <a:t>get:500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計算：</a:t>
            </a:r>
            <a:r>
              <a:rPr lang="en-US" altLang="ja-JP" dirty="0" smtClean="0"/>
              <a:t>return =get-return;</a:t>
            </a:r>
          </a:p>
          <a:p>
            <a:r>
              <a:rPr kumimoji="1" lang="ja-JP" altLang="en-US" dirty="0" smtClean="0"/>
              <a:t>印刷：スーパー森中</a:t>
            </a:r>
            <a:r>
              <a:rPr lang="en-US" altLang="ja-JP" dirty="0" smtClean="0"/>
              <a:t>\n</a:t>
            </a:r>
            <a:r>
              <a:rPr kumimoji="1" lang="ja-JP" altLang="en-US" dirty="0" smtClean="0"/>
              <a:t>：日付</a:t>
            </a:r>
            <a:r>
              <a:rPr kumimoji="1" lang="en-US" altLang="ja-JP" dirty="0" smtClean="0"/>
              <a:t>\n</a:t>
            </a:r>
            <a:r>
              <a:rPr kumimoji="1" lang="ja-JP" altLang="en-US" dirty="0" smtClean="0"/>
              <a:t>：</a:t>
            </a:r>
            <a:r>
              <a:rPr lang="en-US" altLang="ja-JP" dirty="0" err="1" smtClean="0"/>
              <a:t>categ:value:num</a:t>
            </a:r>
            <a:endParaRPr lang="en-US" altLang="ja-JP" dirty="0" smtClean="0"/>
          </a:p>
          <a:p>
            <a:r>
              <a:rPr kumimoji="1" lang="ja-JP" altLang="en-US" dirty="0" smtClean="0"/>
              <a:t>印刷：計</a:t>
            </a:r>
            <a:r>
              <a:rPr kumimoji="1" lang="en-US" altLang="ja-JP" dirty="0" smtClean="0"/>
              <a:t>result\n</a:t>
            </a:r>
            <a:r>
              <a:rPr kumimoji="1" lang="ja-JP" altLang="en-US" dirty="0" smtClean="0"/>
              <a:t>　預かり</a:t>
            </a:r>
            <a:r>
              <a:rPr kumimoji="1" lang="en-US" altLang="ja-JP" dirty="0" smtClean="0"/>
              <a:t>get\n </a:t>
            </a:r>
            <a:r>
              <a:rPr kumimoji="1" lang="ja-JP" altLang="en-US" dirty="0" smtClean="0"/>
              <a:t>　おつり</a:t>
            </a:r>
            <a:r>
              <a:rPr kumimoji="1" lang="en-US" altLang="ja-JP" dirty="0" smtClean="0"/>
              <a:t>return\n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3"/>
            <a:endParaRPr kumimoji="1" lang="en-US" altLang="ja-JP" dirty="0" smtClean="0"/>
          </a:p>
        </p:txBody>
      </p:sp>
      <p:sp>
        <p:nvSpPr>
          <p:cNvPr id="4" name="V 字形矢印 3"/>
          <p:cNvSpPr/>
          <p:nvPr/>
        </p:nvSpPr>
        <p:spPr>
          <a:xfrm rot="5400000">
            <a:off x="-1503790" y="3356992"/>
            <a:ext cx="40324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827584" y="5733256"/>
            <a:ext cx="7704856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単純作業の</a:t>
            </a:r>
            <a:r>
              <a:rPr kumimoji="1" lang="ja-JP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自動化</a:t>
            </a:r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が可能に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4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同じ</a:t>
            </a:r>
            <a:r>
              <a:rPr lang="ja-JP" altLang="en-US" dirty="0"/>
              <a:t>命令</a:t>
            </a:r>
            <a:r>
              <a:rPr kumimoji="1" lang="ja-JP" altLang="en-US" dirty="0" smtClean="0"/>
              <a:t>を多発したりするような、手続型だと膨大な量になる命令はオブジェクトとして扱う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オブジェクトとは変数</a:t>
            </a:r>
            <a:r>
              <a:rPr kumimoji="1" lang="ja-JP" altLang="en-US" dirty="0" smtClean="0"/>
              <a:t>と命令のかたまり。関数もしくは画像や動画</a:t>
            </a:r>
            <a:r>
              <a:rPr kumimoji="1" lang="ja-JP" altLang="en-US" dirty="0" smtClean="0"/>
              <a:t>等に命令を埋め込む場合もある。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塊単位であつかうことで、複数人で担当を決めて作ることができる</a:t>
            </a:r>
            <a:endParaRPr kumimoji="1" lang="en-US" altLang="ja-JP" dirty="0" smtClean="0"/>
          </a:p>
          <a:p>
            <a:r>
              <a:rPr lang="ja-JP" altLang="en-US" dirty="0"/>
              <a:t>機能の</a:t>
            </a:r>
            <a:r>
              <a:rPr lang="ja-JP" altLang="en-US" dirty="0" smtClean="0"/>
              <a:t>追加や交換も</a:t>
            </a:r>
            <a:r>
              <a:rPr lang="ja-JP" altLang="en-US" dirty="0" smtClean="0"/>
              <a:t>カンタン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これもオブジェクト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1026" name="Picture 2" descr="C:\Users\user\Desktop\scratch_c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19" y="4992213"/>
            <a:ext cx="1333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5328084" y="5318517"/>
            <a:ext cx="792088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6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2776348" y="5233392"/>
            <a:ext cx="3384376" cy="12919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lang="ja-JP" altLang="en-US" dirty="0" smtClean="0"/>
              <a:t>店の裏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220539"/>
            <a:ext cx="8041440" cy="904205"/>
          </a:xfrm>
        </p:spPr>
        <p:txBody>
          <a:bodyPr/>
          <a:lstStyle/>
          <a:p>
            <a:r>
              <a:rPr kumimoji="1" lang="ja-JP" altLang="en-US" dirty="0" smtClean="0"/>
              <a:t>オブジェクト指向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プログラミング例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51520" y="1556792"/>
            <a:ext cx="2232248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/>
              <a:t>商品</a:t>
            </a:r>
            <a:r>
              <a:rPr lang="ja-JP" altLang="en-US" dirty="0"/>
              <a:t>リスト</a:t>
            </a:r>
            <a:endParaRPr kumimoji="1" lang="en-US" altLang="ja-JP" dirty="0" smtClean="0"/>
          </a:p>
          <a:p>
            <a:r>
              <a:rPr lang="en-US" altLang="ja-JP" dirty="0" smtClean="0"/>
              <a:t>name</a:t>
            </a:r>
            <a:r>
              <a:rPr lang="en-US" altLang="ja-JP" dirty="0"/>
              <a:t>:</a:t>
            </a:r>
            <a:r>
              <a:rPr lang="ja-JP" altLang="en-US" dirty="0"/>
              <a:t>ﾎﾟｷｯﾂ</a:t>
            </a:r>
            <a:endParaRPr lang="en-US" altLang="ja-JP" dirty="0"/>
          </a:p>
          <a:p>
            <a:r>
              <a:rPr lang="en-US" altLang="ja-JP" dirty="0" err="1" smtClean="0"/>
              <a:t>categ</a:t>
            </a:r>
            <a:r>
              <a:rPr lang="en-US" altLang="ja-JP" dirty="0"/>
              <a:t>:</a:t>
            </a:r>
            <a:r>
              <a:rPr lang="ja-JP" altLang="en-US" dirty="0"/>
              <a:t>菓子</a:t>
            </a:r>
            <a:endParaRPr lang="en-US" altLang="ja-JP" dirty="0"/>
          </a:p>
          <a:p>
            <a:r>
              <a:rPr lang="en-US" altLang="ja-JP" dirty="0" smtClean="0"/>
              <a:t>value:120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Name:</a:t>
            </a:r>
            <a:r>
              <a:rPr lang="ja-JP" altLang="en-US" dirty="0" smtClean="0"/>
              <a:t>ポカリアス</a:t>
            </a:r>
            <a:r>
              <a:rPr lang="en-US" altLang="ja-JP" dirty="0" smtClean="0"/>
              <a:t>500ml</a:t>
            </a:r>
          </a:p>
          <a:p>
            <a:r>
              <a:rPr lang="en-US" altLang="ja-JP" dirty="0" err="1" smtClean="0"/>
              <a:t>Categ</a:t>
            </a:r>
            <a:r>
              <a:rPr lang="en-US" altLang="ja-JP" dirty="0" smtClean="0"/>
              <a:t>:</a:t>
            </a:r>
            <a:r>
              <a:rPr lang="ja-JP" altLang="en-US" dirty="0" smtClean="0"/>
              <a:t>ドリンク</a:t>
            </a:r>
            <a:endParaRPr lang="en-US" altLang="ja-JP" dirty="0" smtClean="0"/>
          </a:p>
          <a:p>
            <a:r>
              <a:rPr lang="en-US" altLang="ja-JP" dirty="0" smtClean="0"/>
              <a:t>Value:110</a:t>
            </a:r>
            <a:r>
              <a:rPr lang="ja-JP" altLang="en-US" dirty="0" smtClean="0"/>
              <a:t>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516216" y="1556792"/>
            <a:ext cx="2304256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/>
              <a:t>消費税</a:t>
            </a:r>
            <a:r>
              <a:rPr lang="ja-JP" altLang="en-US" dirty="0" smtClean="0"/>
              <a:t>計算</a:t>
            </a:r>
            <a:r>
              <a:rPr lang="en-US" altLang="ja-JP" dirty="0" smtClean="0"/>
              <a:t>()</a:t>
            </a:r>
          </a:p>
          <a:p>
            <a:pPr algn="ctr"/>
            <a:r>
              <a:rPr kumimoji="1" lang="en-US" altLang="ja-JP" dirty="0" smtClean="0"/>
              <a:t>Name1-&gt;Value*</a:t>
            </a:r>
            <a:r>
              <a:rPr kumimoji="1" lang="en-US" altLang="ja-JP" dirty="0" err="1" smtClean="0"/>
              <a:t>num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+Name2-&gt;Value*</a:t>
            </a:r>
            <a:r>
              <a:rPr kumimoji="1" lang="en-US" altLang="ja-JP" dirty="0" err="1" smtClean="0"/>
              <a:t>num</a:t>
            </a:r>
            <a:r>
              <a:rPr kumimoji="1" lang="en-US" altLang="ja-JP" dirty="0" smtClean="0"/>
              <a:t>…*1.05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776348" y="1556792"/>
            <a:ext cx="3384376" cy="34107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レジ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6583676" y="3771038"/>
            <a:ext cx="2304256" cy="10441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レシート印字</a:t>
            </a:r>
            <a:r>
              <a:rPr lang="en-US" altLang="ja-JP" dirty="0" smtClean="0"/>
              <a:t>()</a:t>
            </a:r>
          </a:p>
          <a:p>
            <a:pPr algn="ctr"/>
            <a:r>
              <a:rPr lang="en-US" altLang="ja-JP" dirty="0" smtClean="0"/>
              <a:t>…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79512" y="4725144"/>
            <a:ext cx="2520280" cy="12865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商品入力</a:t>
            </a:r>
            <a:r>
              <a:rPr lang="en-US" altLang="ja-JP" dirty="0" smtClean="0"/>
              <a:t>()</a:t>
            </a:r>
          </a:p>
          <a:p>
            <a:pPr algn="ctr"/>
            <a:r>
              <a:rPr lang="ja-JP" altLang="en-US" dirty="0" smtClean="0"/>
              <a:t>バーコード読み取り</a:t>
            </a:r>
            <a:endParaRPr lang="en-US" altLang="ja-JP" dirty="0" smtClean="0"/>
          </a:p>
          <a:p>
            <a:pPr algn="ctr"/>
            <a:r>
              <a:rPr lang="ja-JP" altLang="en-US" dirty="0"/>
              <a:t>商品</a:t>
            </a:r>
            <a:r>
              <a:rPr lang="ja-JP" altLang="en-US" dirty="0" smtClean="0"/>
              <a:t>リスト</a:t>
            </a:r>
            <a:r>
              <a:rPr lang="ja-JP" altLang="en-US" dirty="0"/>
              <a:t>と照合</a:t>
            </a:r>
            <a:endParaRPr lang="en-US" altLang="ja-JP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6597916" y="4967554"/>
            <a:ext cx="2304256" cy="10441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データベース書き込み</a:t>
            </a:r>
            <a:r>
              <a:rPr lang="en-US" altLang="ja-JP" dirty="0" smtClean="0"/>
              <a:t>()</a:t>
            </a:r>
          </a:p>
          <a:p>
            <a:pPr algn="ctr"/>
            <a:r>
              <a:rPr lang="en-US" altLang="ja-JP" dirty="0" smtClean="0"/>
              <a:t>…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136388" y="2168860"/>
            <a:ext cx="273630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商品入力</a:t>
            </a:r>
            <a:r>
              <a:rPr lang="en-US" altLang="ja-JP" dirty="0" smtClean="0"/>
              <a:t>()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136388" y="2744924"/>
            <a:ext cx="2736304" cy="39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/>
              <a:t>消費税</a:t>
            </a:r>
            <a:r>
              <a:rPr lang="ja-JP" altLang="en-US" dirty="0" smtClean="0"/>
              <a:t>計算</a:t>
            </a:r>
            <a:r>
              <a:rPr lang="en-US" altLang="ja-JP" dirty="0" smtClean="0"/>
              <a:t>()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136388" y="3410998"/>
            <a:ext cx="2736304" cy="4140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レシート印字</a:t>
            </a:r>
            <a:r>
              <a:rPr lang="en-US" altLang="ja-JP" dirty="0" smtClean="0"/>
              <a:t>()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3127144" y="4185084"/>
            <a:ext cx="2745548" cy="630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データベース書き込み</a:t>
            </a:r>
            <a:r>
              <a:rPr lang="en-US" altLang="ja-JP" dirty="0" smtClean="0"/>
              <a:t>()</a:t>
            </a:r>
          </a:p>
        </p:txBody>
      </p:sp>
      <p:cxnSp>
        <p:nvCxnSpPr>
          <p:cNvPr id="14" name="直線矢印コネクタ 13"/>
          <p:cNvCxnSpPr>
            <a:stCxn id="8" idx="0"/>
          </p:cNvCxnSpPr>
          <p:nvPr/>
        </p:nvCxnSpPr>
        <p:spPr>
          <a:xfrm flipV="1">
            <a:off x="1439652" y="2492896"/>
            <a:ext cx="172200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5" idx="1"/>
          </p:cNvCxnSpPr>
          <p:nvPr/>
        </p:nvCxnSpPr>
        <p:spPr>
          <a:xfrm flipH="1">
            <a:off x="5872692" y="2600908"/>
            <a:ext cx="64352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7" idx="1"/>
          </p:cNvCxnSpPr>
          <p:nvPr/>
        </p:nvCxnSpPr>
        <p:spPr>
          <a:xfrm flipH="1" flipV="1">
            <a:off x="5872692" y="3645024"/>
            <a:ext cx="7109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3069002" y="5381600"/>
            <a:ext cx="1372774" cy="630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在庫管理</a:t>
            </a:r>
            <a:r>
              <a:rPr lang="en-US" altLang="ja-JP" dirty="0" smtClean="0"/>
              <a:t>()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572000" y="5381600"/>
            <a:ext cx="1368152" cy="630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dirty="0" smtClean="0"/>
              <a:t>売上管理</a:t>
            </a:r>
            <a:r>
              <a:rPr lang="en-US" altLang="ja-JP" dirty="0" smtClean="0"/>
              <a:t>()</a:t>
            </a:r>
          </a:p>
        </p:txBody>
      </p:sp>
      <p:sp>
        <p:nvSpPr>
          <p:cNvPr id="23" name="下矢印 22"/>
          <p:cNvSpPr/>
          <p:nvPr/>
        </p:nvSpPr>
        <p:spPr>
          <a:xfrm>
            <a:off x="3501050" y="5013176"/>
            <a:ext cx="576064" cy="29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4932040" y="5013176"/>
            <a:ext cx="576064" cy="29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5872692" y="4837348"/>
            <a:ext cx="7109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u="sng" dirty="0" smtClean="0"/>
              <a:t>効率化</a:t>
            </a:r>
            <a:r>
              <a:rPr kumimoji="1" lang="ja-JP" altLang="en-US" dirty="0" smtClean="0"/>
              <a:t>という考え方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216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インターネット網と機器の発展により人々が扱う</a:t>
            </a:r>
            <a:r>
              <a:rPr lang="ja-JP" altLang="en-US" dirty="0"/>
              <a:t>情報</a:t>
            </a:r>
            <a:r>
              <a:rPr lang="ja-JP" altLang="en-US" dirty="0" smtClean="0"/>
              <a:t>の量も難易度も年々増えて</a:t>
            </a:r>
            <a:r>
              <a:rPr lang="ja-JP" altLang="en-US" dirty="0" smtClean="0"/>
              <a:t>いく。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どこか</a:t>
            </a:r>
            <a:r>
              <a:rPr kumimoji="1" lang="ja-JP" altLang="en-US" dirty="0" smtClean="0"/>
              <a:t>で簡単に処理する方法を考える必要が</a:t>
            </a:r>
            <a:r>
              <a:rPr kumimoji="1" lang="ja-JP" altLang="en-US" dirty="0" smtClean="0"/>
              <a:t>ある。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情報（プログラム）はその方法の</a:t>
            </a:r>
            <a:r>
              <a:rPr kumimoji="1" lang="ja-JP" altLang="en-US" dirty="0" smtClean="0"/>
              <a:t>一つ。後で楽をするための勉強。</a:t>
            </a:r>
            <a:r>
              <a:rPr lang="en-US" altLang="ja-JP" dirty="0" smtClean="0"/>
              <a:t>10000</a:t>
            </a:r>
            <a:r>
              <a:rPr lang="ja-JP" altLang="en-US" dirty="0" smtClean="0"/>
              <a:t>回繰り返す作業は努力で</a:t>
            </a:r>
            <a:r>
              <a:rPr lang="en-US" altLang="ja-JP" dirty="0" smtClean="0"/>
              <a:t>10000</a:t>
            </a:r>
            <a:r>
              <a:rPr lang="ja-JP" altLang="en-US" dirty="0" smtClean="0"/>
              <a:t>回やるより</a:t>
            </a:r>
            <a:r>
              <a:rPr lang="ja-JP" altLang="en-US" dirty="0" smtClean="0"/>
              <a:t>プログラム</a:t>
            </a:r>
            <a:r>
              <a:rPr lang="ja-JP" altLang="en-US" dirty="0"/>
              <a:t>つくって</a:t>
            </a:r>
            <a:r>
              <a:rPr lang="ja-JP" altLang="en-US" dirty="0" smtClean="0"/>
              <a:t>コンピュータ</a:t>
            </a:r>
            <a:r>
              <a:rPr lang="ja-JP" altLang="en-US" dirty="0" smtClean="0"/>
              <a:t>にやらせたほうが楽</a:t>
            </a:r>
            <a:r>
              <a:rPr lang="ja-JP" altLang="en-US" dirty="0" smtClean="0"/>
              <a:t>。学ぶ考え方は他分野へ活かしやすい。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→将来的に、人の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倍どころか、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倍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倍仕事ができる可能性も。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ネットワークとデータベースの発展により時代は今も変化中。面白い情報があったら教えてください。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65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323528" y="855876"/>
            <a:ext cx="3269977" cy="22158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準備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904205"/>
          </a:xfrm>
        </p:spPr>
        <p:txBody>
          <a:bodyPr/>
          <a:lstStyle/>
          <a:p>
            <a:r>
              <a:rPr kumimoji="1" lang="ja-JP" altLang="en-US" dirty="0" smtClean="0"/>
              <a:t>解説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34125" y="1259468"/>
            <a:ext cx="280831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スタート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169" y="3326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パターン１</a:t>
            </a:r>
            <a:endParaRPr kumimoji="1" lang="ja-JP" altLang="en-US" sz="2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4125" y="1910850"/>
            <a:ext cx="280831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消す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4125" y="2478139"/>
            <a:ext cx="280831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ペンを下ろす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4125" y="3140968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4125" y="3718600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4125" y="4288436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60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4125" y="4888043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4125" y="5431220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120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6021288"/>
            <a:ext cx="923330" cy="612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4800" dirty="0" smtClean="0"/>
              <a:t>…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72200" y="2478139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300192" y="1835532"/>
            <a:ext cx="1368152" cy="579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4860032" y="1835532"/>
            <a:ext cx="1368152" cy="507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891575" y="2420888"/>
            <a:ext cx="0" cy="1301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930575" y="3777074"/>
            <a:ext cx="1369617" cy="588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6284841" y="3777074"/>
            <a:ext cx="1383503" cy="588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668344" y="2478139"/>
            <a:ext cx="0" cy="1298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6228184" y="2610488"/>
            <a:ext cx="1376536" cy="51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967311" y="2387205"/>
            <a:ext cx="1317530" cy="594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4930575" y="2467604"/>
            <a:ext cx="1297609" cy="6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6300192" y="3140968"/>
            <a:ext cx="838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904205"/>
          </a:xfrm>
        </p:spPr>
        <p:txBody>
          <a:bodyPr/>
          <a:lstStyle/>
          <a:p>
            <a:r>
              <a:rPr kumimoji="1" lang="ja-JP" altLang="en-US" dirty="0" smtClean="0"/>
              <a:t>解説２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4125" y="6834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パターン２</a:t>
            </a:r>
            <a:endParaRPr kumimoji="1" lang="ja-JP" altLang="en-US" sz="2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7181" y="2041539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77181" y="2619171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7181" y="3189007"/>
            <a:ext cx="2808312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6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回繰り返し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87624" y="4358138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87624" y="3769731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120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6021288"/>
            <a:ext cx="923330" cy="612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4800" dirty="0" smtClean="0"/>
              <a:t>…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72200" y="2478139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300192" y="1835532"/>
            <a:ext cx="1368152" cy="579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4860032" y="1835532"/>
            <a:ext cx="1368152" cy="507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891575" y="2420888"/>
            <a:ext cx="0" cy="1301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930575" y="3777074"/>
            <a:ext cx="1369617" cy="588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6284841" y="3777074"/>
            <a:ext cx="1383503" cy="588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668344" y="2478139"/>
            <a:ext cx="0" cy="1298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6228184" y="2610488"/>
            <a:ext cx="1376536" cy="51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967311" y="2387205"/>
            <a:ext cx="1317530" cy="594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4930575" y="2467604"/>
            <a:ext cx="1297609" cy="6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6300192" y="3140968"/>
            <a:ext cx="838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11304" y="1206624"/>
            <a:ext cx="3269977" cy="6916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準備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77181" y="4941168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60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42137" y="5525111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904205"/>
          </a:xfrm>
        </p:spPr>
        <p:txBody>
          <a:bodyPr/>
          <a:lstStyle/>
          <a:p>
            <a:r>
              <a:rPr kumimoji="1" lang="ja-JP" altLang="en-US" dirty="0" smtClean="0"/>
              <a:t>解説３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4125" y="6834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パターン２</a:t>
            </a:r>
            <a:endParaRPr kumimoji="1" lang="ja-JP" altLang="en-US" sz="2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0149" y="1979229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59632" y="3718600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0149" y="2581315"/>
            <a:ext cx="2808312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回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繰り返し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72969" y="6021288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120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9632" y="4293096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120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372200" y="2478139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300192" y="1835532"/>
            <a:ext cx="1368152" cy="579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4860032" y="1835532"/>
            <a:ext cx="1368152" cy="507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891575" y="2420888"/>
            <a:ext cx="0" cy="1301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930575" y="3777074"/>
            <a:ext cx="1369617" cy="588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967311" y="2387205"/>
            <a:ext cx="1317530" cy="594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4930575" y="2467604"/>
            <a:ext cx="1297609" cy="6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6300192" y="3140968"/>
            <a:ext cx="838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11304" y="1206624"/>
            <a:ext cx="3269977" cy="6916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準備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71600" y="3140968"/>
            <a:ext cx="2808312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回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繰り返し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上カーブ矢印 2"/>
          <p:cNvSpPr/>
          <p:nvPr/>
        </p:nvSpPr>
        <p:spPr>
          <a:xfrm rot="8360813">
            <a:off x="5262149" y="2538256"/>
            <a:ext cx="1008112" cy="598590"/>
          </a:xfrm>
          <a:prstGeom prst="curvedUpArrow">
            <a:avLst>
              <a:gd name="adj1" fmla="val 8013"/>
              <a:gd name="adj2" fmla="val 31141"/>
              <a:gd name="adj3" fmla="val 3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59632" y="4870728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歩進む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59632" y="5445224"/>
            <a:ext cx="280831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左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60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度回転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3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scratch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1" y="1268760"/>
            <a:ext cx="1045121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/>
          <p:cNvSpPr/>
          <p:nvPr/>
        </p:nvSpPr>
        <p:spPr>
          <a:xfrm rot="5400000">
            <a:off x="897450" y="1845989"/>
            <a:ext cx="3853405" cy="4209162"/>
          </a:xfrm>
          <a:prstGeom prst="parallelogram">
            <a:avLst>
              <a:gd name="adj" fmla="val 311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4478930" y="2399826"/>
            <a:ext cx="3853405" cy="3101487"/>
          </a:xfrm>
          <a:prstGeom prst="parallelogram">
            <a:avLst>
              <a:gd name="adj" fmla="val 418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 rot="1211125">
            <a:off x="941810" y="775303"/>
            <a:ext cx="6792327" cy="2497127"/>
          </a:xfrm>
          <a:prstGeom prst="parallelogram">
            <a:avLst>
              <a:gd name="adj" fmla="val 950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/>
        </p:nvSpPr>
        <p:spPr>
          <a:xfrm rot="1211125">
            <a:off x="2297253" y="1387698"/>
            <a:ext cx="3807726" cy="1171711"/>
          </a:xfrm>
          <a:prstGeom prst="parallelogram">
            <a:avLst>
              <a:gd name="adj" fmla="val 950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3673370" y="1167555"/>
            <a:ext cx="0" cy="128446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辺形 4"/>
          <p:cNvSpPr/>
          <p:nvPr/>
        </p:nvSpPr>
        <p:spPr>
          <a:xfrm rot="5400000" flipV="1">
            <a:off x="4576172" y="3352823"/>
            <a:ext cx="2532902" cy="3117307"/>
          </a:xfrm>
          <a:prstGeom prst="parallelogram">
            <a:avLst>
              <a:gd name="adj" fmla="val 593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 rot="1211125">
            <a:off x="1035366" y="249697"/>
            <a:ext cx="3745857" cy="2497127"/>
          </a:xfrm>
          <a:prstGeom prst="parallelogram">
            <a:avLst>
              <a:gd name="adj" fmla="val 950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719571" y="1988840"/>
            <a:ext cx="0" cy="27006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19571" y="4689440"/>
            <a:ext cx="3564397" cy="1475864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979712" y="2492896"/>
            <a:ext cx="2304256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097018" y="980728"/>
            <a:ext cx="2304256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229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719571" y="1988840"/>
            <a:ext cx="0" cy="2700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19571" y="4689440"/>
            <a:ext cx="3564397" cy="14758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979712" y="2492896"/>
            <a:ext cx="0" cy="14401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736486" y="800708"/>
            <a:ext cx="3635714" cy="154817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979712" y="3933056"/>
            <a:ext cx="2304256" cy="10081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19571" y="1988840"/>
            <a:ext cx="1260141" cy="5040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283968" y="4941168"/>
            <a:ext cx="1" cy="120628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4283970" y="2897866"/>
            <a:ext cx="1018180" cy="20489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376799" y="2348880"/>
            <a:ext cx="0" cy="2700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719571" y="800708"/>
            <a:ext cx="2016915" cy="1188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1979712" y="1772816"/>
            <a:ext cx="1008112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987824" y="1772816"/>
            <a:ext cx="2314326" cy="1125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1979712" y="1772816"/>
            <a:ext cx="1008112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4283970" y="5049480"/>
            <a:ext cx="2088230" cy="1097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5302150" y="2348880"/>
            <a:ext cx="1044115" cy="5489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WS00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-54767"/>
            <a:ext cx="9217024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95736" y="9528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P創英ﾌﾟﾚｾﾞﾝｽEB" pitchFamily="18" charset="-128"/>
                <a:ea typeface="HGP創英ﾌﾟﾚｾﾞﾝｽEB" pitchFamily="18" charset="-128"/>
              </a:rPr>
              <a:t>本日の最後の課題</a:t>
            </a:r>
            <a:endParaRPr kumimoji="1" lang="ja-JP" altLang="en-US" sz="4800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 flipV="1">
            <a:off x="467544" y="548680"/>
            <a:ext cx="0" cy="5760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467544" y="6309320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67544" y="6093296"/>
            <a:ext cx="662473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4016" y="3446998"/>
            <a:ext cx="467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９</a:t>
            </a:r>
            <a:endParaRPr kumimoji="1" lang="en-US" altLang="ja-JP" dirty="0" smtClean="0"/>
          </a:p>
          <a:p>
            <a:r>
              <a:rPr lang="ja-JP" altLang="en-US" dirty="0" smtClean="0"/>
              <a:t>８７６</a:t>
            </a:r>
            <a:endParaRPr lang="en-US" altLang="ja-JP" dirty="0" smtClean="0"/>
          </a:p>
          <a:p>
            <a:r>
              <a:rPr kumimoji="1" lang="ja-JP" altLang="en-US" dirty="0" smtClean="0"/>
              <a:t>５</a:t>
            </a:r>
            <a:endParaRPr kumimoji="1" lang="en-US" altLang="ja-JP" dirty="0" smtClean="0"/>
          </a:p>
          <a:p>
            <a:r>
              <a:rPr lang="ja-JP" altLang="en-US" dirty="0" smtClean="0"/>
              <a:t>４</a:t>
            </a:r>
            <a:endParaRPr lang="en-US" altLang="ja-JP" dirty="0" smtClean="0"/>
          </a:p>
          <a:p>
            <a:r>
              <a:rPr kumimoji="1" lang="ja-JP" altLang="en-US" dirty="0" smtClean="0"/>
              <a:t>３</a:t>
            </a:r>
            <a:endParaRPr kumimoji="1" lang="en-US" altLang="ja-JP" dirty="0" smtClean="0"/>
          </a:p>
          <a:p>
            <a:r>
              <a:rPr lang="ja-JP" altLang="en-US" dirty="0" smtClean="0"/>
              <a:t>２</a:t>
            </a:r>
            <a:endParaRPr lang="en-US" altLang="ja-JP" dirty="0" smtClean="0"/>
          </a:p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9752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　１０　９　８　７　６　５　４　３　２　１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548680"/>
            <a:ext cx="7236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・</a:t>
            </a:r>
            <a:r>
              <a:rPr kumimoji="1"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120</a:t>
            </a:r>
            <a:r>
              <a:rPr kumimoji="1"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ミリの基準軸をかく</a:t>
            </a:r>
            <a:endParaRPr kumimoji="1" lang="en-US" altLang="ja-JP" sz="4000" dirty="0" smtClean="0"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・ｙ＝</a:t>
            </a:r>
            <a:r>
              <a:rPr kumimoji="1"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5</a:t>
            </a:r>
            <a:r>
              <a:rPr kumimoji="1"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　ｘ＝</a:t>
            </a:r>
            <a:r>
              <a:rPr kumimoji="1"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100</a:t>
            </a:r>
            <a:r>
              <a:rPr kumimoji="1"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を結ぶ</a:t>
            </a:r>
            <a:endParaRPr kumimoji="1" lang="en-US" altLang="ja-JP" sz="4000" dirty="0" smtClean="0"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Y</a:t>
            </a:r>
            <a:r>
              <a:rPr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を＋</a:t>
            </a:r>
            <a:r>
              <a:rPr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5</a:t>
            </a:r>
            <a:r>
              <a:rPr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ﾐﾘ、</a:t>
            </a:r>
            <a:r>
              <a:rPr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x</a:t>
            </a:r>
            <a:r>
              <a:rPr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を</a:t>
            </a:r>
            <a:r>
              <a:rPr lang="en-US" altLang="ja-JP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-5</a:t>
            </a:r>
            <a:r>
              <a:rPr lang="ja-JP" altLang="en-US" sz="4000" dirty="0" smtClean="0">
                <a:latin typeface="HGP創英ﾌﾟﾚｾﾞﾝｽEB" pitchFamily="18" charset="-128"/>
                <a:ea typeface="HGP創英ﾌﾟﾚｾﾞﾝｽEB" pitchFamily="18" charset="-128"/>
              </a:rPr>
              <a:t>ﾐﾘずつ移動させていく</a:t>
            </a:r>
            <a:endParaRPr kumimoji="1" lang="en-US" altLang="ja-JP" sz="4000" dirty="0" smtClean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6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  <a:ea typeface="+mj-ea"/>
              </a:rPr>
              <a:t>コンピュータで線を引く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1972816"/>
          </a:xfrm>
        </p:spPr>
        <p:txBody>
          <a:bodyPr/>
          <a:lstStyle/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コンピュータ（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computer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A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アシスト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en-US" altLang="ja-JP" dirty="0" err="1" smtClean="0">
                <a:latin typeface="HG丸ｺﾞｼｯｸM-PRO" pitchFamily="50" charset="-128"/>
                <a:ea typeface="HG丸ｺﾞｼｯｸM-PRO" pitchFamily="50" charset="-128"/>
              </a:rPr>
              <a:t>asissted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/aided)</a:t>
            </a:r>
          </a:p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D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デザイン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(design)</a:t>
            </a:r>
          </a:p>
          <a:p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 descr="C:\Users\teacher\Desktop\Scratch_cat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204" y="3212976"/>
            <a:ext cx="10190232" cy="110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scratch</a:t>
            </a:r>
            <a:endParaRPr kumimoji="1" lang="ja-JP" altLang="en-US" dirty="0"/>
          </a:p>
        </p:txBody>
      </p:sp>
      <p:pic>
        <p:nvPicPr>
          <p:cNvPr id="5" name="Picture 2" descr="C:\Users\teacher\Desktop\Scratch_cat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645024"/>
            <a:ext cx="2626336" cy="28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1560" y="1988840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ブロック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並べるだけ</a:t>
            </a:r>
            <a:r>
              <a:rPr lang="ja-JP" altLang="en-US" sz="2800" dirty="0" smtClean="0"/>
              <a:t>のプログラミング言語</a:t>
            </a:r>
            <a:endParaRPr lang="en-US" altLang="ja-JP" sz="2800" dirty="0" smtClean="0"/>
          </a:p>
          <a:p>
            <a:pPr fontAlgn="base"/>
            <a:r>
              <a:rPr lang="ja-JP" altLang="en-US" sz="2800" b="1" dirty="0"/>
              <a:t>ミッチェル・</a:t>
            </a:r>
            <a:r>
              <a:rPr lang="ja-JP" altLang="en-US" sz="2800" b="1" dirty="0" smtClean="0"/>
              <a:t>レズニック　</a:t>
            </a:r>
            <a:r>
              <a:rPr lang="en-US" altLang="ja-JP" sz="2400" dirty="0" smtClean="0"/>
              <a:t>MIT</a:t>
            </a:r>
            <a:r>
              <a:rPr lang="ja-JP" altLang="en-US" sz="2400" dirty="0"/>
              <a:t>メディアラボ</a:t>
            </a:r>
            <a:r>
              <a:rPr lang="ja-JP" altLang="en-US" sz="2800" dirty="0" smtClean="0"/>
              <a:t>教授</a:t>
            </a:r>
            <a:endParaRPr lang="en-US" altLang="ja-JP" sz="2800" dirty="0" smtClean="0"/>
          </a:p>
          <a:p>
            <a:pPr fontAlgn="base"/>
            <a:r>
              <a:rPr lang="ja-JP" altLang="en-US" sz="2800" dirty="0" smtClean="0"/>
              <a:t>が開発</a:t>
            </a:r>
            <a:endParaRPr lang="en-US" altLang="ja-JP" sz="2800" dirty="0" smtClean="0"/>
          </a:p>
          <a:p>
            <a:pPr fontAlgn="base"/>
            <a:r>
              <a:rPr lang="en-US" altLang="ja-JP" sz="2800" dirty="0" smtClean="0"/>
              <a:t>http://scratch.mit.edu/</a:t>
            </a:r>
            <a:br>
              <a:rPr lang="en-US" altLang="ja-JP" sz="2800" dirty="0" smtClean="0"/>
            </a:br>
            <a:r>
              <a:rPr lang="ja-JP" altLang="en-US" sz="2800" dirty="0" smtClean="0"/>
              <a:t>「</a:t>
            </a:r>
            <a:r>
              <a:rPr lang="en-US" altLang="ja-JP" sz="2800" dirty="0" smtClean="0"/>
              <a:t>scratch</a:t>
            </a:r>
            <a:r>
              <a:rPr lang="ja-JP" altLang="en-US" sz="2800" dirty="0" smtClean="0"/>
              <a:t>」で検索</a:t>
            </a:r>
            <a:endParaRPr lang="en-US" altLang="ja-JP" sz="2800" dirty="0" smtClean="0"/>
          </a:p>
          <a:p>
            <a:pPr fontAlgn="base"/>
            <a:r>
              <a:rPr lang="ja-JP" altLang="en-US" sz="2800" dirty="0" smtClean="0"/>
              <a:t>やってみる　をクリック</a:t>
            </a:r>
            <a:endParaRPr lang="en-US" altLang="ja-JP" sz="2800" dirty="0" smtClean="0"/>
          </a:p>
          <a:p>
            <a:pPr fontAlgn="base"/>
            <a:endParaRPr lang="ja-JP" altLang="en-US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92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TC101790492[[fn=スケッチブック]]</Template>
  <TotalTime>901</TotalTime>
  <Words>1089</Words>
  <Application>Microsoft Office PowerPoint</Application>
  <PresentationFormat>画面に合わせる (4:3)</PresentationFormat>
  <Paragraphs>204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Sketchbook</vt:lpstr>
      <vt:lpstr>製図　復習</vt:lpstr>
      <vt:lpstr>製図の基本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コンピュータで線を引く</vt:lpstr>
      <vt:lpstr>scratch</vt:lpstr>
      <vt:lpstr>動かす</vt:lpstr>
      <vt:lpstr>線を描く</vt:lpstr>
      <vt:lpstr>繰り返しが使える</vt:lpstr>
      <vt:lpstr>等角図を描いてみる</vt:lpstr>
      <vt:lpstr>座標で考える</vt:lpstr>
      <vt:lpstr>座標で考える</vt:lpstr>
      <vt:lpstr>四角を描いてみよう</vt:lpstr>
      <vt:lpstr>変数を使ってみよう</vt:lpstr>
      <vt:lpstr>変数を使って図形を描く</vt:lpstr>
      <vt:lpstr>これを書いてみよう 画面に大きく描くにはどうしたらよい？</vt:lpstr>
      <vt:lpstr>実際のCADプログラムの例</vt:lpstr>
      <vt:lpstr>CAD/CAE</vt:lpstr>
      <vt:lpstr>手続型プログラミング例</vt:lpstr>
      <vt:lpstr>オブジェクト</vt:lpstr>
      <vt:lpstr>オブジェクト指向 プログラミング例</vt:lpstr>
      <vt:lpstr>効率化という考え方</vt:lpstr>
      <vt:lpstr>解説</vt:lpstr>
      <vt:lpstr>解説２</vt:lpstr>
      <vt:lpstr>解説３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tie</dc:creator>
  <cp:lastModifiedBy>Administrator</cp:lastModifiedBy>
  <cp:revision>47</cp:revision>
  <cp:lastPrinted>2014-02-25T05:50:24Z</cp:lastPrinted>
  <dcterms:created xsi:type="dcterms:W3CDTF">2014-01-21T00:41:45Z</dcterms:created>
  <dcterms:modified xsi:type="dcterms:W3CDTF">2014-02-25T06:10:28Z</dcterms:modified>
</cp:coreProperties>
</file>